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ontserrat Bold" panose="020B0604020202020204" charset="-94"/>
      <p:regular r:id="rId19"/>
    </p:embeddedFont>
    <p:embeddedFont>
      <p:font typeface="Poppins" panose="00000500000000000000" pitchFamily="2" charset="-94"/>
      <p:regular r:id="rId20"/>
    </p:embeddedFont>
    <p:embeddedFont>
      <p:font typeface="Poppins Light" panose="00000400000000000000" pitchFamily="2" charset="-9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71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 (Team Lead)</a:t>
            </a:r>
          </a:p>
          <a:p>
            <a:endParaRPr lang="en-US"/>
          </a:p>
          <a:p>
            <a:r>
              <a:rPr lang="en-US"/>
              <a:t>Hello everyone, we are DIP392-TeamRed. Our project is a face recognition-based access control system. This system replaces traditional RFID cards with real-time face detection and recognition. You can find our GitHub repository using the link on this slide. Throughout this presentation, we’ll explain our motivation, design choices, implementation, and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Tufan Yilmaz (Frontend/UI)</a:t>
            </a:r>
          </a:p>
          <a:p>
            <a:endParaRPr lang="en-US"/>
          </a:p>
          <a:p>
            <a:r>
              <a:rPr lang="en-US"/>
              <a:t>One challenge we faced was working with real-time camera input and tuning the confidence threshold for recognition. Also, handling multiple faces in a single frame required extra logic. We learned the value of a modular structure—it helped us isolate bugs and test components independently. Overall, the project taught us how to turn a real-world problem into a working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In our demo, we’ll show four key features:</a:t>
            </a:r>
          </a:p>
          <a:p>
            <a:endParaRPr lang="en-US"/>
          </a:p>
          <a:p>
            <a:r>
              <a:rPr lang="en-US"/>
              <a:t>Live face detection via webcam – the system scans and detects a person’s face in real time.</a:t>
            </a:r>
          </a:p>
          <a:p>
            <a:endParaRPr lang="en-US"/>
          </a:p>
          <a:p>
            <a:r>
              <a:rPr lang="en-US"/>
              <a:t>Access granted or denied – based on face match, the system shows a success or denial message.</a:t>
            </a:r>
          </a:p>
          <a:p>
            <a:endParaRPr lang="en-US"/>
          </a:p>
          <a:p>
            <a:r>
              <a:rPr lang="en-US"/>
              <a:t>Logging access attempts – all decisions are stored in the database with timestamps.</a:t>
            </a:r>
          </a:p>
          <a:p>
            <a:endParaRPr lang="en-US"/>
          </a:p>
          <a:p>
            <a:r>
              <a:rPr lang="en-US"/>
              <a:t>Adding a new employee – we simulate admin registration by placing a new image in the data folder.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We successfully built a working access control system that meets the client's needs. In the future, we plan to add a web-based admin panel, liveness detection to avoid spoofing, and possibly control a physical gate using IoT. The project gave us valuable experience in applying theory to a real-world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Our motivation started with a real problem shared by our client. In many companies, employees forget or misuse RFID cards. This leads to security risks and inefficiencies. We wanted to create a secure, contactless, and fast entry system using face recognition. This not only improves safety but also simplifies the management of employee access.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 Mert Pekcan (Database &amp; Logging)</a:t>
            </a:r>
          </a:p>
          <a:p>
            <a:endParaRPr lang="en-US"/>
          </a:p>
          <a:p>
            <a:r>
              <a:rPr lang="en-US"/>
              <a:t>For our development process, we chose the Waterfall model. Since our requirements were clear from the beginning and didn’t change during the project, this sequential approach helped us structure our work efficiently. We completed each phase—requirements, design, implementation, and testing—in order without overlapping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 (Admin Forms)</a:t>
            </a:r>
          </a:p>
          <a:p>
            <a:endParaRPr lang="en-US"/>
          </a:p>
          <a:p>
            <a:r>
              <a:rPr lang="en-US"/>
              <a:t>We interviewed Dr. Atilla Ayral from A2InnoWave, who helped us define the project's scope. The key requirements were: replacing RFID with face-based access, storing and logging entry attempts, and having admin control over user registration. Based on these discussions, we created our use cases and functional expectations.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a:t>
            </a:r>
          </a:p>
          <a:p>
            <a:endParaRPr lang="en-US"/>
          </a:p>
          <a:p>
            <a:r>
              <a:rPr lang="en-US"/>
              <a:t>Our system includes several key functional requirements, such as capturing face images, matching them with stored employee data, granting or denying access, and logging all attempts. We also considered non-functional aspects like speed, security, and usability. For example, we ensured access decisions are made in under two seconds.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Renas Alp (Deployment &amp; Integration)</a:t>
            </a:r>
          </a:p>
          <a:p>
            <a:endParaRPr lang="en-US"/>
          </a:p>
          <a:p>
            <a:r>
              <a:rPr lang="en-US"/>
              <a:t>We used a modular design. Each core function, like face detection, access control, and logging, is handled by separate modules. We designed a UML class diagram with components such as FaceRecognition, AccessControl, and DatabaseManager. This makes the system scalable and easy to maintain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Eymen Ucdal (Backend)</a:t>
            </a:r>
          </a:p>
          <a:p>
            <a:endParaRPr lang="en-US"/>
          </a:p>
          <a:p>
            <a:r>
              <a:rPr lang="en-US"/>
              <a:t>The system was implemented in Python using OpenCV and the face_recognition library. Face images are stored in a data/ folder and encoded for comparison. We also used SQLite for storing logs. Our main.py script handles real-time detection and decision-making. The system can easily be extended with a web interface.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 (Testing &amp; Debugging)</a:t>
            </a:r>
          </a:p>
          <a:p>
            <a:endParaRPr lang="en-US"/>
          </a:p>
          <a:p>
            <a:r>
              <a:rPr lang="en-US"/>
              <a:t>We applied black-box testing. This included face detection with known and unknown users, edge cases like partial faces, and tests under poor lighting. We also tested the logging mechanism to ensure every access attempt was recorded correctly. We organized our tests in separate Python files like test_face_detection.py.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a:t>
            </a:r>
          </a:p>
          <a:p>
            <a:endParaRPr lang="en-US"/>
          </a:p>
          <a:p>
            <a:r>
              <a:rPr lang="en-US"/>
              <a:t>Our tests showed consistent results. Known faces were correctly identified, unknown faces were denied, and all attempts were logged. We also confirmed that the system handles multiple faces and invalid images without crashing. The validation was done by comparing output messages and reviewing database logs.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taberk10/Applied_System_Software.git" TargetMode="External"/><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349649" y="4834135"/>
            <a:ext cx="2464627" cy="2723345"/>
          </a:xfrm>
          <a:custGeom>
            <a:avLst/>
            <a:gdLst/>
            <a:ahLst/>
            <a:cxnLst/>
            <a:rect l="l" t="t" r="r" b="b"/>
            <a:pathLst>
              <a:path w="2464627" h="2723345">
                <a:moveTo>
                  <a:pt x="0" y="0"/>
                </a:moveTo>
                <a:lnTo>
                  <a:pt x="2464627" y="0"/>
                </a:lnTo>
                <a:lnTo>
                  <a:pt x="2464627" y="2723345"/>
                </a:lnTo>
                <a:lnTo>
                  <a:pt x="0" y="272334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2808398"/>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Face Recognition-Based Access Control System</a:t>
            </a:r>
          </a:p>
        </p:txBody>
      </p:sp>
      <p:sp>
        <p:nvSpPr>
          <p:cNvPr id="4" name="TextBox 4"/>
          <p:cNvSpPr txBox="1"/>
          <p:nvPr/>
        </p:nvSpPr>
        <p:spPr>
          <a:xfrm>
            <a:off x="1713082" y="6900432"/>
            <a:ext cx="8625703" cy="657048"/>
          </a:xfrm>
          <a:prstGeom prst="rect">
            <a:avLst/>
          </a:prstGeom>
        </p:spPr>
        <p:txBody>
          <a:bodyPr lIns="0" tIns="0" rIns="0" bIns="0" rtlCol="0" anchor="t">
            <a:spAutoFit/>
          </a:bodyPr>
          <a:lstStyle/>
          <a:p>
            <a:pPr algn="l">
              <a:lnSpc>
                <a:spcPts val="5135"/>
              </a:lnSpc>
            </a:pPr>
            <a:r>
              <a:rPr lang="en-US" sz="3668" spc="839">
                <a:solidFill>
                  <a:srgbClr val="FFFFFF"/>
                </a:solidFill>
                <a:latin typeface="Poppins"/>
                <a:ea typeface="Poppins"/>
                <a:cs typeface="Poppins"/>
                <a:sym typeface="Poppins"/>
              </a:rPr>
              <a:t>APPLIED SYSTEM SOFTWARE</a:t>
            </a:r>
          </a:p>
        </p:txBody>
      </p:sp>
      <p:sp>
        <p:nvSpPr>
          <p:cNvPr id="5" name="Freeform 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6" name="TextBox 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361000"/>
            <a:ext cx="7670371"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Test Results and Validation</a:t>
            </a:r>
          </a:p>
        </p:txBody>
      </p:sp>
      <p:grpSp>
        <p:nvGrpSpPr>
          <p:cNvPr id="4" name="Group 4"/>
          <p:cNvGrpSpPr/>
          <p:nvPr/>
        </p:nvGrpSpPr>
        <p:grpSpPr>
          <a:xfrm>
            <a:off x="9144000" y="2331908"/>
            <a:ext cx="7172674" cy="2811592"/>
            <a:chOff x="0" y="0"/>
            <a:chExt cx="1608559" cy="630534"/>
          </a:xfrm>
        </p:grpSpPr>
        <p:sp>
          <p:nvSpPr>
            <p:cNvPr id="5" name="Freeform 5"/>
            <p:cNvSpPr/>
            <p:nvPr/>
          </p:nvSpPr>
          <p:spPr>
            <a:xfrm>
              <a:off x="0" y="0"/>
              <a:ext cx="1608559" cy="630534"/>
            </a:xfrm>
            <a:custGeom>
              <a:avLst/>
              <a:gdLst/>
              <a:ahLst/>
              <a:cxnLst/>
              <a:rect l="l" t="t" r="r" b="b"/>
              <a:pathLst>
                <a:path w="1608559" h="630534">
                  <a:moveTo>
                    <a:pt x="51809" y="0"/>
                  </a:moveTo>
                  <a:lnTo>
                    <a:pt x="1556750" y="0"/>
                  </a:lnTo>
                  <a:cubicBezTo>
                    <a:pt x="1570490" y="0"/>
                    <a:pt x="1583668" y="5458"/>
                    <a:pt x="1593384" y="15175"/>
                  </a:cubicBezTo>
                  <a:cubicBezTo>
                    <a:pt x="1603101" y="24891"/>
                    <a:pt x="1608559" y="38069"/>
                    <a:pt x="1608559" y="51809"/>
                  </a:cubicBezTo>
                  <a:lnTo>
                    <a:pt x="1608559" y="578724"/>
                  </a:lnTo>
                  <a:cubicBezTo>
                    <a:pt x="1608559" y="607338"/>
                    <a:pt x="1585363" y="630534"/>
                    <a:pt x="1556750" y="630534"/>
                  </a:cubicBezTo>
                  <a:lnTo>
                    <a:pt x="51809" y="630534"/>
                  </a:lnTo>
                  <a:cubicBezTo>
                    <a:pt x="23196" y="630534"/>
                    <a:pt x="0" y="607338"/>
                    <a:pt x="0" y="578724"/>
                  </a:cubicBezTo>
                  <a:lnTo>
                    <a:pt x="0" y="51809"/>
                  </a:lnTo>
                  <a:cubicBezTo>
                    <a:pt x="0" y="38069"/>
                    <a:pt x="5458" y="24891"/>
                    <a:pt x="15175" y="15175"/>
                  </a:cubicBezTo>
                  <a:cubicBezTo>
                    <a:pt x="24891" y="5458"/>
                    <a:pt x="38069" y="0"/>
                    <a:pt x="51809" y="0"/>
                  </a:cubicBezTo>
                  <a:close/>
                </a:path>
              </a:pathLst>
            </a:custGeom>
            <a:solidFill>
              <a:srgbClr val="000000">
                <a:alpha val="0"/>
              </a:srgbClr>
            </a:solidFill>
            <a:ln w="9525" cap="rnd">
              <a:solidFill>
                <a:srgbClr val="FFFFFF"/>
              </a:solidFill>
              <a:prstDash val="solid"/>
              <a:round/>
            </a:ln>
          </p:spPr>
          <p:txBody>
            <a:bodyPr/>
            <a:lstStyle/>
            <a:p>
              <a:endParaRPr lang="tr-TR"/>
            </a:p>
          </p:txBody>
        </p:sp>
        <p:sp>
          <p:nvSpPr>
            <p:cNvPr id="6" name="TextBox 6"/>
            <p:cNvSpPr txBox="1"/>
            <p:nvPr/>
          </p:nvSpPr>
          <p:spPr>
            <a:xfrm>
              <a:off x="0" y="-57150"/>
              <a:ext cx="1608559" cy="687684"/>
            </a:xfrm>
            <a:prstGeom prst="rect">
              <a:avLst/>
            </a:prstGeom>
          </p:spPr>
          <p:txBody>
            <a:bodyPr lIns="50800" tIns="50800" rIns="50800" bIns="50800" rtlCol="0" anchor="ctr"/>
            <a:lstStyle/>
            <a:p>
              <a:pPr algn="ctr">
                <a:lnSpc>
                  <a:spcPts val="2635"/>
                </a:lnSpc>
              </a:pPr>
              <a:endParaRPr/>
            </a:p>
          </p:txBody>
        </p:sp>
      </p:grpSp>
      <p:sp>
        <p:nvSpPr>
          <p:cNvPr id="7" name="TextBox 7"/>
          <p:cNvSpPr txBox="1"/>
          <p:nvPr/>
        </p:nvSpPr>
        <p:spPr>
          <a:xfrm>
            <a:off x="9573123" y="3385725"/>
            <a:ext cx="6018947" cy="1412028"/>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 Registered face → Access granted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Unknown face → Access denied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Face with mask → Denied or low confidence</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No face → Prompt appears</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8" name="TextBox 8"/>
          <p:cNvSpPr txBox="1"/>
          <p:nvPr/>
        </p:nvSpPr>
        <p:spPr>
          <a:xfrm>
            <a:off x="9573123" y="2856713"/>
            <a:ext cx="5433483"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Example Test Cases</a:t>
            </a:r>
          </a:p>
        </p:txBody>
      </p:sp>
      <p:grpSp>
        <p:nvGrpSpPr>
          <p:cNvPr id="9" name="Group 9"/>
          <p:cNvGrpSpPr/>
          <p:nvPr/>
        </p:nvGrpSpPr>
        <p:grpSpPr>
          <a:xfrm>
            <a:off x="9144000" y="5777618"/>
            <a:ext cx="7172674" cy="2210946"/>
            <a:chOff x="0" y="0"/>
            <a:chExt cx="1608559" cy="495831"/>
          </a:xfrm>
        </p:grpSpPr>
        <p:sp>
          <p:nvSpPr>
            <p:cNvPr id="10" name="Freeform 10"/>
            <p:cNvSpPr/>
            <p:nvPr/>
          </p:nvSpPr>
          <p:spPr>
            <a:xfrm>
              <a:off x="0" y="0"/>
              <a:ext cx="1608559" cy="495831"/>
            </a:xfrm>
            <a:custGeom>
              <a:avLst/>
              <a:gdLst/>
              <a:ahLst/>
              <a:cxnLst/>
              <a:rect l="l" t="t" r="r" b="b"/>
              <a:pathLst>
                <a:path w="1608559" h="495831">
                  <a:moveTo>
                    <a:pt x="51809" y="0"/>
                  </a:moveTo>
                  <a:lnTo>
                    <a:pt x="1556750" y="0"/>
                  </a:lnTo>
                  <a:cubicBezTo>
                    <a:pt x="1570490" y="0"/>
                    <a:pt x="1583668" y="5458"/>
                    <a:pt x="1593384" y="15175"/>
                  </a:cubicBezTo>
                  <a:cubicBezTo>
                    <a:pt x="1603101" y="24891"/>
                    <a:pt x="1608559" y="38069"/>
                    <a:pt x="1608559" y="51809"/>
                  </a:cubicBezTo>
                  <a:lnTo>
                    <a:pt x="1608559" y="444022"/>
                  </a:lnTo>
                  <a:cubicBezTo>
                    <a:pt x="1608559" y="472636"/>
                    <a:pt x="1585363" y="495831"/>
                    <a:pt x="1556750" y="495831"/>
                  </a:cubicBezTo>
                  <a:lnTo>
                    <a:pt x="51809" y="495831"/>
                  </a:lnTo>
                  <a:cubicBezTo>
                    <a:pt x="23196" y="495831"/>
                    <a:pt x="0" y="472636"/>
                    <a:pt x="0" y="444022"/>
                  </a:cubicBezTo>
                  <a:lnTo>
                    <a:pt x="0" y="51809"/>
                  </a:lnTo>
                  <a:cubicBezTo>
                    <a:pt x="0" y="38069"/>
                    <a:pt x="5458" y="24891"/>
                    <a:pt x="15175" y="15175"/>
                  </a:cubicBezTo>
                  <a:cubicBezTo>
                    <a:pt x="24891" y="5458"/>
                    <a:pt x="38069" y="0"/>
                    <a:pt x="51809" y="0"/>
                  </a:cubicBezTo>
                  <a:close/>
                </a:path>
              </a:pathLst>
            </a:custGeom>
            <a:gradFill rotWithShape="1">
              <a:gsLst>
                <a:gs pos="0">
                  <a:srgbClr val="595D6B">
                    <a:alpha val="100000"/>
                  </a:srgbClr>
                </a:gs>
                <a:gs pos="100000">
                  <a:srgbClr val="000000">
                    <a:alpha val="100000"/>
                  </a:srgbClr>
                </a:gs>
              </a:gsLst>
              <a:lin ang="5400000"/>
            </a:gradFill>
            <a:ln w="9525" cap="rnd">
              <a:solidFill>
                <a:srgbClr val="FFFFFF"/>
              </a:solidFill>
              <a:prstDash val="solid"/>
              <a:round/>
            </a:ln>
          </p:spPr>
          <p:txBody>
            <a:bodyPr/>
            <a:lstStyle/>
            <a:p>
              <a:endParaRPr lang="tr-TR"/>
            </a:p>
          </p:txBody>
        </p:sp>
        <p:sp>
          <p:nvSpPr>
            <p:cNvPr id="11" name="TextBox 11"/>
            <p:cNvSpPr txBox="1"/>
            <p:nvPr/>
          </p:nvSpPr>
          <p:spPr>
            <a:xfrm>
              <a:off x="0" y="-57150"/>
              <a:ext cx="1608559" cy="552981"/>
            </a:xfrm>
            <a:prstGeom prst="rect">
              <a:avLst/>
            </a:prstGeom>
          </p:spPr>
          <p:txBody>
            <a:bodyPr lIns="50800" tIns="50800" rIns="50800" bIns="50800" rtlCol="0" anchor="ctr"/>
            <a:lstStyle/>
            <a:p>
              <a:pPr marL="0" lvl="0" indent="0" algn="ctr">
                <a:lnSpc>
                  <a:spcPts val="2635"/>
                </a:lnSpc>
                <a:spcBef>
                  <a:spcPct val="0"/>
                </a:spcBef>
              </a:pPr>
              <a:endParaRPr/>
            </a:p>
          </p:txBody>
        </p:sp>
      </p:grpSp>
      <p:sp>
        <p:nvSpPr>
          <p:cNvPr id="12" name="TextBox 12"/>
          <p:cNvSpPr txBox="1"/>
          <p:nvPr/>
        </p:nvSpPr>
        <p:spPr>
          <a:xfrm>
            <a:off x="9573123" y="6827245"/>
            <a:ext cx="6018947" cy="840816"/>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Manual verification through screen output</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SQLite log review</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13" name="TextBox 13"/>
          <p:cNvSpPr txBox="1"/>
          <p:nvPr/>
        </p:nvSpPr>
        <p:spPr>
          <a:xfrm>
            <a:off x="9573123" y="6298233"/>
            <a:ext cx="4210818"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Validation Method</a:t>
            </a:r>
          </a:p>
        </p:txBody>
      </p:sp>
      <p:grpSp>
        <p:nvGrpSpPr>
          <p:cNvPr id="14" name="Group 14"/>
          <p:cNvGrpSpPr/>
          <p:nvPr/>
        </p:nvGrpSpPr>
        <p:grpSpPr>
          <a:xfrm rot="-5400000">
            <a:off x="4668108" y="4290298"/>
            <a:ext cx="106483" cy="7290050"/>
            <a:chOff x="0" y="0"/>
            <a:chExt cx="29914" cy="2047982"/>
          </a:xfrm>
        </p:grpSpPr>
        <p:sp>
          <p:nvSpPr>
            <p:cNvPr id="15" name="Freeform 15"/>
            <p:cNvSpPr/>
            <p:nvPr/>
          </p:nvSpPr>
          <p:spPr>
            <a:xfrm>
              <a:off x="0" y="0"/>
              <a:ext cx="29914" cy="2047982"/>
            </a:xfrm>
            <a:custGeom>
              <a:avLst/>
              <a:gdLst/>
              <a:ahLst/>
              <a:cxnLst/>
              <a:rect l="l" t="t" r="r" b="b"/>
              <a:pathLst>
                <a:path w="29914" h="2047982">
                  <a:moveTo>
                    <a:pt x="0" y="0"/>
                  </a:moveTo>
                  <a:lnTo>
                    <a:pt x="29914" y="0"/>
                  </a:lnTo>
                  <a:lnTo>
                    <a:pt x="29914" y="2047982"/>
                  </a:lnTo>
                  <a:lnTo>
                    <a:pt x="0" y="2047982"/>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16" name="TextBox 16"/>
            <p:cNvSpPr txBox="1"/>
            <p:nvPr/>
          </p:nvSpPr>
          <p:spPr>
            <a:xfrm>
              <a:off x="0" y="-28575"/>
              <a:ext cx="29914" cy="2076557"/>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17" name="Freeform 17"/>
          <p:cNvSpPr/>
          <p:nvPr/>
        </p:nvSpPr>
        <p:spPr>
          <a:xfrm>
            <a:off x="12285432" y="546498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117879" y="2018596"/>
            <a:ext cx="8860193"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Process Challenges and Lessons Learned</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Challenges</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Lessons Learned</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Handling unclear images and multiple faces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Fine-tuning confidence levels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Managing image dataset and encoding accuracy</a:t>
            </a:r>
          </a:p>
        </p:txBody>
      </p:sp>
      <p:sp>
        <p:nvSpPr>
          <p:cNvPr id="9" name="TextBox 9"/>
          <p:cNvSpPr txBox="1"/>
          <p:nvPr/>
        </p:nvSpPr>
        <p:spPr>
          <a:xfrm>
            <a:off x="9978072" y="5943805"/>
            <a:ext cx="5717255"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Importance of clear system design early</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Modular structure made debugging easier</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Face recognition requires controlled input conditions</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0332134" y="4909365"/>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8885974" y="-1520697"/>
            <a:ext cx="9484453" cy="9653185"/>
            <a:chOff x="0" y="0"/>
            <a:chExt cx="812800" cy="827260"/>
          </a:xfrm>
        </p:grpSpPr>
        <p:sp>
          <p:nvSpPr>
            <p:cNvPr id="5" name="Freeform 5"/>
            <p:cNvSpPr/>
            <p:nvPr/>
          </p:nvSpPr>
          <p:spPr>
            <a:xfrm>
              <a:off x="0" y="0"/>
              <a:ext cx="812800" cy="827260"/>
            </a:xfrm>
            <a:custGeom>
              <a:avLst/>
              <a:gdLst/>
              <a:ahLst/>
              <a:cxnLst/>
              <a:rect l="l" t="t" r="r" b="b"/>
              <a:pathLst>
                <a:path w="812800" h="827260">
                  <a:moveTo>
                    <a:pt x="406400" y="0"/>
                  </a:moveTo>
                  <a:cubicBezTo>
                    <a:pt x="181951" y="0"/>
                    <a:pt x="0" y="185188"/>
                    <a:pt x="0" y="413630"/>
                  </a:cubicBezTo>
                  <a:cubicBezTo>
                    <a:pt x="0" y="642072"/>
                    <a:pt x="181951" y="827260"/>
                    <a:pt x="406400" y="827260"/>
                  </a:cubicBezTo>
                  <a:cubicBezTo>
                    <a:pt x="630849" y="827260"/>
                    <a:pt x="812800" y="642072"/>
                    <a:pt x="812800" y="413630"/>
                  </a:cubicBezTo>
                  <a:cubicBezTo>
                    <a:pt x="812800" y="185188"/>
                    <a:pt x="630849" y="0"/>
                    <a:pt x="406400" y="0"/>
                  </a:cubicBezTo>
                  <a:close/>
                </a:path>
              </a:pathLst>
            </a:custGeom>
            <a:blipFill>
              <a:blip r:embed="rId6"/>
              <a:stretch>
                <a:fillRect l="-43589" r="-43589"/>
              </a:stretch>
            </a:blipFill>
          </p:spPr>
          <p:txBody>
            <a:bodyPr/>
            <a:lstStyle/>
            <a:p>
              <a:endParaRPr lang="tr-TR"/>
            </a:p>
          </p:txBody>
        </p:sp>
      </p:grpSp>
      <p:sp>
        <p:nvSpPr>
          <p:cNvPr id="6" name="TextBox 6"/>
          <p:cNvSpPr txBox="1"/>
          <p:nvPr/>
        </p:nvSpPr>
        <p:spPr>
          <a:xfrm>
            <a:off x="1148910" y="2023736"/>
            <a:ext cx="6155418" cy="832438"/>
          </a:xfrm>
          <a:prstGeom prst="rect">
            <a:avLst/>
          </a:prstGeom>
        </p:spPr>
        <p:txBody>
          <a:bodyPr lIns="0" tIns="0" rIns="0" bIns="0" rtlCol="0" anchor="t">
            <a:spAutoFit/>
          </a:bodyPr>
          <a:lstStyle/>
          <a:p>
            <a:pPr algn="l">
              <a:lnSpc>
                <a:spcPts val="6416"/>
              </a:lnSpc>
            </a:pPr>
            <a:r>
              <a:rPr lang="en-US" sz="5997">
                <a:solidFill>
                  <a:srgbClr val="FFFFFF"/>
                </a:solidFill>
                <a:latin typeface="Canva Sans"/>
                <a:ea typeface="Canva Sans"/>
                <a:cs typeface="Canva Sans"/>
                <a:sym typeface="Canva Sans"/>
              </a:rPr>
              <a:t>Demo Overview</a:t>
            </a:r>
          </a:p>
        </p:txBody>
      </p:sp>
      <p:sp>
        <p:nvSpPr>
          <p:cNvPr id="7" name="TextBox 7"/>
          <p:cNvSpPr txBox="1"/>
          <p:nvPr/>
        </p:nvSpPr>
        <p:spPr>
          <a:xfrm>
            <a:off x="1148910" y="3646749"/>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1.  Real-time Face Detection via Webcam</a:t>
            </a:r>
          </a:p>
        </p:txBody>
      </p:sp>
      <p:sp>
        <p:nvSpPr>
          <p:cNvPr id="8" name="TextBox 8"/>
          <p:cNvSpPr txBox="1"/>
          <p:nvPr/>
        </p:nvSpPr>
        <p:spPr>
          <a:xfrm>
            <a:off x="1148910" y="4972702"/>
            <a:ext cx="4216862"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2.  Grant/Deny Access Output</a:t>
            </a:r>
          </a:p>
        </p:txBody>
      </p:sp>
      <p:sp>
        <p:nvSpPr>
          <p:cNvPr id="9" name="TextBox 9"/>
          <p:cNvSpPr txBox="1"/>
          <p:nvPr/>
        </p:nvSpPr>
        <p:spPr>
          <a:xfrm>
            <a:off x="1148910" y="4203533"/>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The system will open the camera and continuously scan for a face in real time.</a:t>
            </a:r>
          </a:p>
        </p:txBody>
      </p:sp>
      <p:sp>
        <p:nvSpPr>
          <p:cNvPr id="10" name="TextBox 10"/>
          <p:cNvSpPr txBox="1"/>
          <p:nvPr/>
        </p:nvSpPr>
        <p:spPr>
          <a:xfrm>
            <a:off x="1148910" y="5529487"/>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If the detected face matches a registered employee, "Access Granted" will be shown; otherwise, "Access Denied" will appear</a:t>
            </a:r>
          </a:p>
        </p:txBody>
      </p:sp>
      <p:sp>
        <p:nvSpPr>
          <p:cNvPr id="11" name="TextBox 11"/>
          <p:cNvSpPr txBox="1"/>
          <p:nvPr/>
        </p:nvSpPr>
        <p:spPr>
          <a:xfrm>
            <a:off x="1148910" y="6298655"/>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3. SQLite Log Updates After Recognition</a:t>
            </a:r>
          </a:p>
        </p:txBody>
      </p:sp>
      <p:sp>
        <p:nvSpPr>
          <p:cNvPr id="12" name="TextBox 12"/>
          <p:cNvSpPr txBox="1"/>
          <p:nvPr/>
        </p:nvSpPr>
        <p:spPr>
          <a:xfrm>
            <a:off x="1148910" y="6855440"/>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Every access attempt (successful or failed) is saved in the local SQLite database with a timestamp.</a:t>
            </a:r>
          </a:p>
        </p:txBody>
      </p:sp>
      <p:sp>
        <p:nvSpPr>
          <p:cNvPr id="13" name="TextBox 13"/>
          <p:cNvSpPr txBox="1"/>
          <p:nvPr/>
        </p:nvSpPr>
        <p:spPr>
          <a:xfrm>
            <a:off x="1148910" y="7693665"/>
            <a:ext cx="6844827"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4.  Adding a New Employee via the Image Folder</a:t>
            </a:r>
          </a:p>
        </p:txBody>
      </p:sp>
      <p:sp>
        <p:nvSpPr>
          <p:cNvPr id="14" name="TextBox 14"/>
          <p:cNvSpPr txBox="1"/>
          <p:nvPr/>
        </p:nvSpPr>
        <p:spPr>
          <a:xfrm>
            <a:off x="1148910" y="8097046"/>
            <a:ext cx="7196842" cy="854717"/>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 A new employee can be registered by placing their photo in the data/ folder; the system automatically processes it for future recognition.</a:t>
            </a:r>
          </a:p>
        </p:txBody>
      </p:sp>
      <p:sp>
        <p:nvSpPr>
          <p:cNvPr id="15" name="Freeform 1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7"/>
            <a:stretch>
              <a:fillRect r="-3565" b="-51879"/>
            </a:stretch>
          </a:blipFill>
        </p:spPr>
        <p:txBody>
          <a:bodyPr/>
          <a:lstStyle/>
          <a:p>
            <a:endParaRPr lang="tr-TR"/>
          </a:p>
        </p:txBody>
      </p:sp>
      <p:sp>
        <p:nvSpPr>
          <p:cNvPr id="16" name="TextBox 1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768835" y="-1127109"/>
            <a:ext cx="8623709" cy="6270609"/>
          </a:xfrm>
          <a:prstGeom prst="rect">
            <a:avLst/>
          </a:prstGeom>
        </p:spPr>
        <p:txBody>
          <a:bodyPr lIns="0" tIns="0" rIns="0" bIns="0" rtlCol="0" anchor="t">
            <a:spAutoFit/>
          </a:bodyPr>
          <a:lstStyle/>
          <a:p>
            <a:pPr marL="0" lvl="0" indent="0" algn="ctr">
              <a:lnSpc>
                <a:spcPts val="49999"/>
              </a:lnSpc>
              <a:spcBef>
                <a:spcPct val="0"/>
              </a:spcBef>
            </a:pPr>
            <a:r>
              <a:rPr lang="en-US" sz="39999" spc="559">
                <a:solidFill>
                  <a:srgbClr val="FFFFFF">
                    <a:alpha val="24706"/>
                  </a:srgbClr>
                </a:solidFill>
                <a:latin typeface="Canva Sans"/>
                <a:ea typeface="Canva Sans"/>
                <a:cs typeface="Canva Sans"/>
                <a:sym typeface="Canva Sans"/>
              </a:rPr>
              <a:t>AI</a:t>
            </a:r>
          </a:p>
        </p:txBody>
      </p:sp>
      <p:grpSp>
        <p:nvGrpSpPr>
          <p:cNvPr id="4" name="Group 4"/>
          <p:cNvGrpSpPr/>
          <p:nvPr/>
        </p:nvGrpSpPr>
        <p:grpSpPr>
          <a:xfrm rot="-5400000">
            <a:off x="4212855" y="-3571397"/>
            <a:ext cx="47625" cy="8473336"/>
            <a:chOff x="0" y="0"/>
            <a:chExt cx="13379" cy="2380401"/>
          </a:xfrm>
        </p:grpSpPr>
        <p:sp>
          <p:nvSpPr>
            <p:cNvPr id="5" name="Freeform 5"/>
            <p:cNvSpPr/>
            <p:nvPr/>
          </p:nvSpPr>
          <p:spPr>
            <a:xfrm>
              <a:off x="0" y="0"/>
              <a:ext cx="13379" cy="2380401"/>
            </a:xfrm>
            <a:custGeom>
              <a:avLst/>
              <a:gdLst/>
              <a:ahLst/>
              <a:cxnLst/>
              <a:rect l="l" t="t" r="r" b="b"/>
              <a:pathLst>
                <a:path w="13379" h="2380401">
                  <a:moveTo>
                    <a:pt x="0" y="0"/>
                  </a:moveTo>
                  <a:lnTo>
                    <a:pt x="13379" y="0"/>
                  </a:lnTo>
                  <a:lnTo>
                    <a:pt x="13379" y="2380401"/>
                  </a:lnTo>
                  <a:lnTo>
                    <a:pt x="0" y="2380401"/>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6" name="TextBox 6"/>
            <p:cNvSpPr txBox="1"/>
            <p:nvPr/>
          </p:nvSpPr>
          <p:spPr>
            <a:xfrm>
              <a:off x="0" y="-28575"/>
              <a:ext cx="13379" cy="2408976"/>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7" name="TextBox 7"/>
          <p:cNvSpPr txBox="1"/>
          <p:nvPr/>
        </p:nvSpPr>
        <p:spPr>
          <a:xfrm>
            <a:off x="669657" y="1963290"/>
            <a:ext cx="14092448"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Conclusion and Future Work</a:t>
            </a:r>
          </a:p>
        </p:txBody>
      </p:sp>
      <p:sp>
        <p:nvSpPr>
          <p:cNvPr id="8" name="TextBox 8"/>
          <p:cNvSpPr txBox="1"/>
          <p:nvPr/>
        </p:nvSpPr>
        <p:spPr>
          <a:xfrm>
            <a:off x="1481897" y="6400997"/>
            <a:ext cx="4748952" cy="7815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 functioning offline face recognition access system</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Modular, testable structure with working logging</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9" name="TextBox 9"/>
          <p:cNvSpPr txBox="1"/>
          <p:nvPr/>
        </p:nvSpPr>
        <p:spPr>
          <a:xfrm>
            <a:off x="8473336" y="6400997"/>
            <a:ext cx="4047053" cy="10482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Build web-based admin panel</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Add liveness detection (anti-spoofing)</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Integrate with physical gates via Raspberry Pi</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10" name="TextBox 10"/>
          <p:cNvSpPr txBox="1"/>
          <p:nvPr/>
        </p:nvSpPr>
        <p:spPr>
          <a:xfrm>
            <a:off x="1481897"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Project Outcome</a:t>
            </a:r>
          </a:p>
        </p:txBody>
      </p:sp>
      <p:sp>
        <p:nvSpPr>
          <p:cNvPr id="11" name="TextBox 11"/>
          <p:cNvSpPr txBox="1"/>
          <p:nvPr/>
        </p:nvSpPr>
        <p:spPr>
          <a:xfrm>
            <a:off x="8473336"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Future Work</a:t>
            </a:r>
          </a:p>
        </p:txBody>
      </p:sp>
      <p:sp>
        <p:nvSpPr>
          <p:cNvPr id="12" name="Freeform 12"/>
          <p:cNvSpPr/>
          <p:nvPr/>
        </p:nvSpPr>
        <p:spPr>
          <a:xfrm>
            <a:off x="10106822" y="647719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3" name="Freeform 13"/>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4" name="TextBox 14"/>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461850" y="3811609"/>
            <a:ext cx="2464627" cy="2723345"/>
          </a:xfrm>
          <a:custGeom>
            <a:avLst/>
            <a:gdLst/>
            <a:ahLst/>
            <a:cxnLst/>
            <a:rect l="l" t="t" r="r" b="b"/>
            <a:pathLst>
              <a:path w="2464627" h="2723345">
                <a:moveTo>
                  <a:pt x="0" y="0"/>
                </a:moveTo>
                <a:lnTo>
                  <a:pt x="2464628" y="0"/>
                </a:lnTo>
                <a:lnTo>
                  <a:pt x="2464628" y="2723346"/>
                </a:lnTo>
                <a:lnTo>
                  <a:pt x="0" y="272334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1424462"/>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Q&amp;A / Feedback</a:t>
            </a:r>
          </a:p>
        </p:txBody>
      </p:sp>
      <p:sp>
        <p:nvSpPr>
          <p:cNvPr id="4" name="Freeform 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5" name="TextBox 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
        <p:nvSpPr>
          <p:cNvPr id="6" name="TextBox 6"/>
          <p:cNvSpPr txBox="1"/>
          <p:nvPr/>
        </p:nvSpPr>
        <p:spPr>
          <a:xfrm>
            <a:off x="1801895" y="5040756"/>
            <a:ext cx="12495544" cy="2330034"/>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Thank you!</a:t>
            </a:r>
          </a:p>
          <a:p>
            <a:pPr algn="l">
              <a:lnSpc>
                <a:spcPts val="7235"/>
              </a:lnSpc>
            </a:pPr>
            <a:endParaRPr lang="en-US" sz="6403">
              <a:solidFill>
                <a:srgbClr val="FFFFFF"/>
              </a:solidFill>
              <a:latin typeface="Canva Sans"/>
              <a:ea typeface="Canva Sans"/>
              <a:cs typeface="Canva Sans"/>
              <a:sym typeface="Canva Sans"/>
            </a:endParaRPr>
          </a:p>
          <a:p>
            <a:pPr algn="l">
              <a:lnSpc>
                <a:spcPts val="3958"/>
              </a:lnSpc>
            </a:pPr>
            <a:r>
              <a:rPr lang="en-US" sz="3503">
                <a:solidFill>
                  <a:srgbClr val="FFFFFF"/>
                </a:solidFill>
                <a:latin typeface="Canva Sans"/>
                <a:ea typeface="Canva Sans"/>
                <a:cs typeface="Canva Sans"/>
                <a:sym typeface="Canva Sans"/>
              </a:rPr>
              <a:t> We welcome your questions, suggestions, and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1454043"/>
            <a:chOff x="0" y="0"/>
            <a:chExt cx="2249203" cy="365679"/>
          </a:xfrm>
        </p:grpSpPr>
        <p:sp>
          <p:nvSpPr>
            <p:cNvPr id="7" name="Freeform 7"/>
            <p:cNvSpPr/>
            <p:nvPr/>
          </p:nvSpPr>
          <p:spPr>
            <a:xfrm>
              <a:off x="0" y="0"/>
              <a:ext cx="2249203" cy="365679"/>
            </a:xfrm>
            <a:custGeom>
              <a:avLst/>
              <a:gdLst/>
              <a:ahLst/>
              <a:cxnLst/>
              <a:rect l="l" t="t" r="r" b="b"/>
              <a:pathLst>
                <a:path w="2249203" h="365679">
                  <a:moveTo>
                    <a:pt x="14716" y="0"/>
                  </a:moveTo>
                  <a:lnTo>
                    <a:pt x="2234487" y="0"/>
                  </a:lnTo>
                  <a:cubicBezTo>
                    <a:pt x="2238390" y="0"/>
                    <a:pt x="2242133" y="1550"/>
                    <a:pt x="2244893" y="4310"/>
                  </a:cubicBezTo>
                  <a:cubicBezTo>
                    <a:pt x="2247653" y="7070"/>
                    <a:pt x="2249203" y="10813"/>
                    <a:pt x="2249203" y="14716"/>
                  </a:cubicBezTo>
                  <a:lnTo>
                    <a:pt x="2249203" y="350963"/>
                  </a:lnTo>
                  <a:cubicBezTo>
                    <a:pt x="2249203" y="354866"/>
                    <a:pt x="2247653" y="358609"/>
                    <a:pt x="2244893" y="361369"/>
                  </a:cubicBezTo>
                  <a:cubicBezTo>
                    <a:pt x="2242133" y="364129"/>
                    <a:pt x="2238390" y="365679"/>
                    <a:pt x="2234487" y="365679"/>
                  </a:cubicBezTo>
                  <a:lnTo>
                    <a:pt x="14716" y="365679"/>
                  </a:lnTo>
                  <a:cubicBezTo>
                    <a:pt x="10813" y="365679"/>
                    <a:pt x="7070" y="364129"/>
                    <a:pt x="4310" y="361369"/>
                  </a:cubicBezTo>
                  <a:cubicBezTo>
                    <a:pt x="1550" y="358609"/>
                    <a:pt x="0" y="354866"/>
                    <a:pt x="0" y="350963"/>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394254"/>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Face Recognition-Based Access Control System</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Project Title</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2082326"/>
            <a:ext cx="8843757" cy="1358793"/>
            <a:chOff x="0" y="0"/>
            <a:chExt cx="2224130" cy="341725"/>
          </a:xfrm>
        </p:grpSpPr>
        <p:sp>
          <p:nvSpPr>
            <p:cNvPr id="16" name="Freeform 16"/>
            <p:cNvSpPr/>
            <p:nvPr/>
          </p:nvSpPr>
          <p:spPr>
            <a:xfrm>
              <a:off x="0" y="0"/>
              <a:ext cx="2224130" cy="341725"/>
            </a:xfrm>
            <a:custGeom>
              <a:avLst/>
              <a:gdLst/>
              <a:ahLst/>
              <a:cxnLst/>
              <a:rect l="l" t="t" r="r" b="b"/>
              <a:pathLst>
                <a:path w="2224130" h="341725">
                  <a:moveTo>
                    <a:pt x="14882" y="0"/>
                  </a:moveTo>
                  <a:lnTo>
                    <a:pt x="2209248" y="0"/>
                  </a:lnTo>
                  <a:cubicBezTo>
                    <a:pt x="2217467" y="0"/>
                    <a:pt x="2224130" y="6663"/>
                    <a:pt x="2224130" y="14882"/>
                  </a:cubicBezTo>
                  <a:lnTo>
                    <a:pt x="2224130" y="326843"/>
                  </a:lnTo>
                  <a:cubicBezTo>
                    <a:pt x="2224130" y="330790"/>
                    <a:pt x="2222562" y="334575"/>
                    <a:pt x="2219771" y="337366"/>
                  </a:cubicBezTo>
                  <a:cubicBezTo>
                    <a:pt x="2216981" y="340157"/>
                    <a:pt x="2213195" y="341725"/>
                    <a:pt x="2209248" y="341725"/>
                  </a:cubicBezTo>
                  <a:lnTo>
                    <a:pt x="14882" y="341725"/>
                  </a:lnTo>
                  <a:cubicBezTo>
                    <a:pt x="6663" y="341725"/>
                    <a:pt x="0" y="335062"/>
                    <a:pt x="0" y="326843"/>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24130" cy="370300"/>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02849" y="2217965"/>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2894859"/>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 – Applied System Software</a:t>
            </a:r>
          </a:p>
        </p:txBody>
      </p:sp>
      <p:sp>
        <p:nvSpPr>
          <p:cNvPr id="22" name="TextBox 22"/>
          <p:cNvSpPr txBox="1"/>
          <p:nvPr/>
        </p:nvSpPr>
        <p:spPr>
          <a:xfrm>
            <a:off x="9478496" y="232259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Course</a:t>
            </a:r>
          </a:p>
        </p:txBody>
      </p:sp>
      <p:sp>
        <p:nvSpPr>
          <p:cNvPr id="23" name="TextBox 23"/>
          <p:cNvSpPr txBox="1"/>
          <p:nvPr/>
        </p:nvSpPr>
        <p:spPr>
          <a:xfrm>
            <a:off x="8364703" y="225738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216147" y="3355378"/>
            <a:ext cx="8943455" cy="1305731"/>
            <a:chOff x="0" y="0"/>
            <a:chExt cx="2249203" cy="328380"/>
          </a:xfrm>
        </p:grpSpPr>
        <p:sp>
          <p:nvSpPr>
            <p:cNvPr id="25" name="Freeform 25"/>
            <p:cNvSpPr/>
            <p:nvPr/>
          </p:nvSpPr>
          <p:spPr>
            <a:xfrm>
              <a:off x="0" y="0"/>
              <a:ext cx="2249203" cy="328380"/>
            </a:xfrm>
            <a:custGeom>
              <a:avLst/>
              <a:gdLst/>
              <a:ahLst/>
              <a:cxnLst/>
              <a:rect l="l" t="t" r="r" b="b"/>
              <a:pathLst>
                <a:path w="2249203" h="328380">
                  <a:moveTo>
                    <a:pt x="14716" y="0"/>
                  </a:moveTo>
                  <a:lnTo>
                    <a:pt x="2234487" y="0"/>
                  </a:lnTo>
                  <a:cubicBezTo>
                    <a:pt x="2238390" y="0"/>
                    <a:pt x="2242133" y="1550"/>
                    <a:pt x="2244893" y="4310"/>
                  </a:cubicBezTo>
                  <a:cubicBezTo>
                    <a:pt x="2247653" y="7070"/>
                    <a:pt x="2249203" y="10813"/>
                    <a:pt x="2249203" y="14716"/>
                  </a:cubicBezTo>
                  <a:lnTo>
                    <a:pt x="2249203" y="313664"/>
                  </a:lnTo>
                  <a:cubicBezTo>
                    <a:pt x="2249203" y="317567"/>
                    <a:pt x="2247653" y="321310"/>
                    <a:pt x="2244893" y="324070"/>
                  </a:cubicBezTo>
                  <a:cubicBezTo>
                    <a:pt x="2242133" y="326830"/>
                    <a:pt x="2238390" y="328380"/>
                    <a:pt x="2234487" y="328380"/>
                  </a:cubicBezTo>
                  <a:lnTo>
                    <a:pt x="14716" y="328380"/>
                  </a:lnTo>
                  <a:cubicBezTo>
                    <a:pt x="10813" y="328380"/>
                    <a:pt x="7070" y="326830"/>
                    <a:pt x="4310" y="324070"/>
                  </a:cubicBezTo>
                  <a:cubicBezTo>
                    <a:pt x="1550" y="321310"/>
                    <a:pt x="0" y="317567"/>
                    <a:pt x="0" y="31366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356955"/>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364703" y="350212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378798" y="4167910"/>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DIP392-TeamRed</a:t>
            </a:r>
          </a:p>
        </p:txBody>
      </p:sp>
      <p:sp>
        <p:nvSpPr>
          <p:cNvPr id="31" name="TextBox 31"/>
          <p:cNvSpPr txBox="1"/>
          <p:nvPr/>
        </p:nvSpPr>
        <p:spPr>
          <a:xfrm>
            <a:off x="9378798" y="359564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a:t>
            </a:r>
          </a:p>
        </p:txBody>
      </p:sp>
      <p:sp>
        <p:nvSpPr>
          <p:cNvPr id="32" name="TextBox 32"/>
          <p:cNvSpPr txBox="1"/>
          <p:nvPr/>
        </p:nvSpPr>
        <p:spPr>
          <a:xfrm>
            <a:off x="8326556" y="3610035"/>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grpSp>
        <p:nvGrpSpPr>
          <p:cNvPr id="33" name="Group 33"/>
          <p:cNvGrpSpPr/>
          <p:nvPr/>
        </p:nvGrpSpPr>
        <p:grpSpPr>
          <a:xfrm>
            <a:off x="8315845" y="4718259"/>
            <a:ext cx="8843757" cy="3389603"/>
            <a:chOff x="0" y="0"/>
            <a:chExt cx="2224130" cy="852457"/>
          </a:xfrm>
        </p:grpSpPr>
        <p:sp>
          <p:nvSpPr>
            <p:cNvPr id="34" name="Freeform 34"/>
            <p:cNvSpPr/>
            <p:nvPr/>
          </p:nvSpPr>
          <p:spPr>
            <a:xfrm>
              <a:off x="0" y="0"/>
              <a:ext cx="2224130" cy="852456"/>
            </a:xfrm>
            <a:custGeom>
              <a:avLst/>
              <a:gdLst/>
              <a:ahLst/>
              <a:cxnLst/>
              <a:rect l="l" t="t" r="r" b="b"/>
              <a:pathLst>
                <a:path w="2224130" h="852456">
                  <a:moveTo>
                    <a:pt x="14882" y="0"/>
                  </a:moveTo>
                  <a:lnTo>
                    <a:pt x="2209248" y="0"/>
                  </a:lnTo>
                  <a:cubicBezTo>
                    <a:pt x="2217467" y="0"/>
                    <a:pt x="2224130" y="6663"/>
                    <a:pt x="2224130" y="14882"/>
                  </a:cubicBezTo>
                  <a:lnTo>
                    <a:pt x="2224130" y="837575"/>
                  </a:lnTo>
                  <a:cubicBezTo>
                    <a:pt x="2224130" y="845794"/>
                    <a:pt x="2217467" y="852456"/>
                    <a:pt x="2209248" y="852456"/>
                  </a:cubicBezTo>
                  <a:lnTo>
                    <a:pt x="14882" y="852456"/>
                  </a:lnTo>
                  <a:cubicBezTo>
                    <a:pt x="6663" y="852456"/>
                    <a:pt x="0" y="845794"/>
                    <a:pt x="0" y="837575"/>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35" name="TextBox 35"/>
            <p:cNvSpPr txBox="1"/>
            <p:nvPr/>
          </p:nvSpPr>
          <p:spPr>
            <a:xfrm>
              <a:off x="0" y="-28575"/>
              <a:ext cx="2224130" cy="881032"/>
            </a:xfrm>
            <a:prstGeom prst="rect">
              <a:avLst/>
            </a:prstGeom>
          </p:spPr>
          <p:txBody>
            <a:bodyPr lIns="50800" tIns="50800" rIns="50800" bIns="50800" rtlCol="0" anchor="ctr"/>
            <a:lstStyle/>
            <a:p>
              <a:pPr algn="ctr">
                <a:lnSpc>
                  <a:spcPts val="2377"/>
                </a:lnSpc>
              </a:pPr>
              <a:endParaRPr/>
            </a:p>
          </p:txBody>
        </p:sp>
      </p:grpSp>
      <p:grpSp>
        <p:nvGrpSpPr>
          <p:cNvPr id="36" name="Group 36"/>
          <p:cNvGrpSpPr/>
          <p:nvPr/>
        </p:nvGrpSpPr>
        <p:grpSpPr>
          <a:xfrm>
            <a:off x="8364703" y="4826906"/>
            <a:ext cx="772857" cy="703225"/>
            <a:chOff x="0" y="0"/>
            <a:chExt cx="194367" cy="176855"/>
          </a:xfrm>
        </p:grpSpPr>
        <p:sp>
          <p:nvSpPr>
            <p:cNvPr id="37" name="Freeform 37"/>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38" name="TextBox 38"/>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9" name="TextBox 39"/>
          <p:cNvSpPr txBox="1"/>
          <p:nvPr/>
        </p:nvSpPr>
        <p:spPr>
          <a:xfrm>
            <a:off x="9298809" y="5453932"/>
            <a:ext cx="7470573" cy="2583485"/>
          </a:xfrm>
          <a:prstGeom prst="rect">
            <a:avLst/>
          </a:prstGeom>
        </p:spPr>
        <p:txBody>
          <a:bodyPr lIns="0" tIns="0" rIns="0" bIns="0" rtlCol="0" anchor="t">
            <a:spAutoFit/>
          </a:bodyPr>
          <a:lstStyle/>
          <a:p>
            <a:pPr algn="l">
              <a:lnSpc>
                <a:spcPts val="2577"/>
              </a:lnSpc>
            </a:pPr>
            <a:endParaRPr/>
          </a:p>
          <a:p>
            <a:pPr marL="345439" lvl="1" indent="-172720" algn="l">
              <a:lnSpc>
                <a:spcPts val="2577"/>
              </a:lnSpc>
              <a:buFont typeface="Arial"/>
              <a:buChar char="•"/>
            </a:pPr>
            <a:r>
              <a:rPr lang="en-US" sz="1599">
                <a:solidFill>
                  <a:srgbClr val="F7F7F8"/>
                </a:solidFill>
                <a:latin typeface="Poppins"/>
                <a:ea typeface="Poppins"/>
                <a:cs typeface="Poppins"/>
                <a:sym typeface="Poppins"/>
              </a:rPr>
              <a:t>Eymen Ucdal (231ADB006)</a:t>
            </a:r>
          </a:p>
          <a:p>
            <a:pPr marL="345439" lvl="1" indent="-172720" algn="l">
              <a:lnSpc>
                <a:spcPts val="2577"/>
              </a:lnSpc>
              <a:buFont typeface="Arial"/>
              <a:buChar char="•"/>
            </a:pPr>
            <a:r>
              <a:rPr lang="en-US" sz="1599">
                <a:solidFill>
                  <a:srgbClr val="F7F7F8"/>
                </a:solidFill>
                <a:latin typeface="Poppins"/>
                <a:ea typeface="Poppins"/>
                <a:cs typeface="Poppins"/>
                <a:sym typeface="Poppins"/>
              </a:rPr>
              <a:t>Tufan Yilmaz (231ADB089)</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 Mert Pekcan (231ADB010)</a:t>
            </a:r>
          </a:p>
          <a:p>
            <a:pPr marL="345439" lvl="1" indent="-172720" algn="l">
              <a:lnSpc>
                <a:spcPts val="2577"/>
              </a:lnSpc>
              <a:buFont typeface="Arial"/>
              <a:buChar char="•"/>
            </a:pPr>
            <a:r>
              <a:rPr lang="en-US" sz="1599">
                <a:solidFill>
                  <a:srgbClr val="F7F7F8"/>
                </a:solidFill>
                <a:latin typeface="Poppins"/>
                <a:ea typeface="Poppins"/>
                <a:cs typeface="Poppins"/>
                <a:sym typeface="Poppins"/>
              </a:rPr>
              <a:t>Ali Can Eygay (231ADB027)</a:t>
            </a:r>
          </a:p>
          <a:p>
            <a:pPr marL="345439" lvl="1" indent="-172720" algn="l">
              <a:lnSpc>
                <a:spcPts val="2577"/>
              </a:lnSpc>
              <a:buFont typeface="Arial"/>
              <a:buChar char="•"/>
            </a:pPr>
            <a:r>
              <a:rPr lang="en-US" sz="1599">
                <a:solidFill>
                  <a:srgbClr val="F7F7F8"/>
                </a:solidFill>
                <a:latin typeface="Poppins"/>
                <a:ea typeface="Poppins"/>
                <a:cs typeface="Poppins"/>
                <a:sym typeface="Poppins"/>
              </a:rPr>
              <a:t>Renas Alp (211ADB112)</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Ataberk Akcin (211AIB121)</a:t>
            </a:r>
          </a:p>
          <a:p>
            <a:pPr marL="345439" lvl="1" indent="-172720" algn="l">
              <a:lnSpc>
                <a:spcPts val="2577"/>
              </a:lnSpc>
              <a:buFont typeface="Arial"/>
              <a:buChar char="•"/>
            </a:pPr>
            <a:r>
              <a:rPr lang="en-US" sz="1599">
                <a:solidFill>
                  <a:srgbClr val="F7F7F8"/>
                </a:solidFill>
                <a:latin typeface="Poppins"/>
                <a:ea typeface="Poppins"/>
                <a:cs typeface="Poppins"/>
                <a:sym typeface="Poppins"/>
              </a:rPr>
              <a:t>Babak Gasimzade (221ADB125)</a:t>
            </a:r>
          </a:p>
        </p:txBody>
      </p:sp>
      <p:sp>
        <p:nvSpPr>
          <p:cNvPr id="40" name="TextBox 40"/>
          <p:cNvSpPr txBox="1"/>
          <p:nvPr/>
        </p:nvSpPr>
        <p:spPr>
          <a:xfrm>
            <a:off x="9378798" y="4920427"/>
            <a:ext cx="5623035"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 Members</a:t>
            </a:r>
          </a:p>
        </p:txBody>
      </p:sp>
      <p:sp>
        <p:nvSpPr>
          <p:cNvPr id="41" name="TextBox 41"/>
          <p:cNvSpPr txBox="1"/>
          <p:nvPr/>
        </p:nvSpPr>
        <p:spPr>
          <a:xfrm>
            <a:off x="8326556" y="49348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04</a:t>
            </a:r>
          </a:p>
        </p:txBody>
      </p:sp>
      <p:sp>
        <p:nvSpPr>
          <p:cNvPr id="42" name="TextBox 42"/>
          <p:cNvSpPr txBox="1"/>
          <p:nvPr/>
        </p:nvSpPr>
        <p:spPr>
          <a:xfrm>
            <a:off x="1028700" y="2355791"/>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Team Info &amp; GitHub Link</a:t>
            </a:r>
          </a:p>
        </p:txBody>
      </p:sp>
      <p:sp>
        <p:nvSpPr>
          <p:cNvPr id="43" name="Freeform 43"/>
          <p:cNvSpPr/>
          <p:nvPr/>
        </p:nvSpPr>
        <p:spPr>
          <a:xfrm>
            <a:off x="17760078" y="854365"/>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4" name="Freeform 44"/>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grpSp>
        <p:nvGrpSpPr>
          <p:cNvPr id="45" name="Group 45"/>
          <p:cNvGrpSpPr/>
          <p:nvPr/>
        </p:nvGrpSpPr>
        <p:grpSpPr>
          <a:xfrm>
            <a:off x="8326556" y="8326937"/>
            <a:ext cx="8833046" cy="1305731"/>
            <a:chOff x="0" y="0"/>
            <a:chExt cx="2221437" cy="328380"/>
          </a:xfrm>
        </p:grpSpPr>
        <p:sp>
          <p:nvSpPr>
            <p:cNvPr id="46" name="Freeform 46"/>
            <p:cNvSpPr/>
            <p:nvPr/>
          </p:nvSpPr>
          <p:spPr>
            <a:xfrm>
              <a:off x="0" y="0"/>
              <a:ext cx="2221436" cy="328380"/>
            </a:xfrm>
            <a:custGeom>
              <a:avLst/>
              <a:gdLst/>
              <a:ahLst/>
              <a:cxnLst/>
              <a:rect l="l" t="t" r="r" b="b"/>
              <a:pathLst>
                <a:path w="2221436" h="328380">
                  <a:moveTo>
                    <a:pt x="14900" y="0"/>
                  </a:moveTo>
                  <a:lnTo>
                    <a:pt x="2206536" y="0"/>
                  </a:lnTo>
                  <a:cubicBezTo>
                    <a:pt x="2210488" y="0"/>
                    <a:pt x="2214278" y="1570"/>
                    <a:pt x="2217072" y="4364"/>
                  </a:cubicBezTo>
                  <a:cubicBezTo>
                    <a:pt x="2219867" y="7158"/>
                    <a:pt x="2221436" y="10948"/>
                    <a:pt x="2221436" y="14900"/>
                  </a:cubicBezTo>
                  <a:lnTo>
                    <a:pt x="2221436" y="313480"/>
                  </a:lnTo>
                  <a:cubicBezTo>
                    <a:pt x="2221436" y="317432"/>
                    <a:pt x="2219867" y="321222"/>
                    <a:pt x="2217072" y="324016"/>
                  </a:cubicBezTo>
                  <a:cubicBezTo>
                    <a:pt x="2214278" y="326811"/>
                    <a:pt x="2210488" y="328380"/>
                    <a:pt x="2206536" y="328380"/>
                  </a:cubicBezTo>
                  <a:lnTo>
                    <a:pt x="14900" y="328380"/>
                  </a:lnTo>
                  <a:cubicBezTo>
                    <a:pt x="10948" y="328380"/>
                    <a:pt x="7158" y="326811"/>
                    <a:pt x="4364" y="324016"/>
                  </a:cubicBezTo>
                  <a:cubicBezTo>
                    <a:pt x="1570" y="321222"/>
                    <a:pt x="0" y="317432"/>
                    <a:pt x="0" y="313480"/>
                  </a:cubicBezTo>
                  <a:lnTo>
                    <a:pt x="0" y="14900"/>
                  </a:lnTo>
                  <a:cubicBezTo>
                    <a:pt x="0" y="10948"/>
                    <a:pt x="1570" y="7158"/>
                    <a:pt x="4364" y="4364"/>
                  </a:cubicBezTo>
                  <a:cubicBezTo>
                    <a:pt x="7158" y="1570"/>
                    <a:pt x="10948" y="0"/>
                    <a:pt x="14900"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47" name="TextBox 47"/>
            <p:cNvSpPr txBox="1"/>
            <p:nvPr/>
          </p:nvSpPr>
          <p:spPr>
            <a:xfrm>
              <a:off x="0" y="-28575"/>
              <a:ext cx="2221437" cy="356955"/>
            </a:xfrm>
            <a:prstGeom prst="rect">
              <a:avLst/>
            </a:prstGeom>
          </p:spPr>
          <p:txBody>
            <a:bodyPr lIns="50800" tIns="50800" rIns="50800" bIns="50800" rtlCol="0" anchor="ctr"/>
            <a:lstStyle/>
            <a:p>
              <a:pPr algn="ctr">
                <a:lnSpc>
                  <a:spcPts val="2377"/>
                </a:lnSpc>
              </a:pPr>
              <a:endParaRPr/>
            </a:p>
          </p:txBody>
        </p:sp>
      </p:grpSp>
      <p:sp>
        <p:nvSpPr>
          <p:cNvPr id="48" name="TextBox 48"/>
          <p:cNvSpPr txBox="1"/>
          <p:nvPr/>
        </p:nvSpPr>
        <p:spPr>
          <a:xfrm>
            <a:off x="9489207" y="9098259"/>
            <a:ext cx="7470573" cy="307456"/>
          </a:xfrm>
          <a:prstGeom prst="rect">
            <a:avLst/>
          </a:prstGeom>
        </p:spPr>
        <p:txBody>
          <a:bodyPr lIns="0" tIns="0" rIns="0" bIns="0" rtlCol="0" anchor="t">
            <a:spAutoFit/>
          </a:bodyPr>
          <a:lstStyle/>
          <a:p>
            <a:pPr algn="l">
              <a:lnSpc>
                <a:spcPts val="2577"/>
              </a:lnSpc>
            </a:pPr>
            <a:r>
              <a:rPr lang="en-US" sz="1599" u="sng" dirty="0">
                <a:solidFill>
                  <a:srgbClr val="F7F7F8"/>
                </a:solidFill>
                <a:latin typeface="Poppins"/>
                <a:ea typeface="Poppins"/>
                <a:cs typeface="Poppins"/>
                <a:sym typeface="Poppins"/>
                <a:hlinkClick r:id="rId8" tooltip="https://github.com/Ataberk10/Applied_System_Software.git"/>
              </a:rPr>
              <a:t>https://github.com/Ataberk10/TeamRed-DIP392-finalproject.git</a:t>
            </a:r>
          </a:p>
        </p:txBody>
      </p:sp>
      <p:sp>
        <p:nvSpPr>
          <p:cNvPr id="49" name="TextBox 49"/>
          <p:cNvSpPr txBox="1"/>
          <p:nvPr/>
        </p:nvSpPr>
        <p:spPr>
          <a:xfrm>
            <a:off x="9489207" y="856720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GitHub Repo</a:t>
            </a:r>
          </a:p>
        </p:txBody>
      </p:sp>
      <p:grpSp>
        <p:nvGrpSpPr>
          <p:cNvPr id="50" name="Group 50"/>
          <p:cNvGrpSpPr/>
          <p:nvPr/>
        </p:nvGrpSpPr>
        <p:grpSpPr>
          <a:xfrm>
            <a:off x="8525952" y="8432165"/>
            <a:ext cx="772857" cy="703225"/>
            <a:chOff x="0" y="0"/>
            <a:chExt cx="194367" cy="176855"/>
          </a:xfrm>
        </p:grpSpPr>
        <p:sp>
          <p:nvSpPr>
            <p:cNvPr id="51" name="Freeform 51"/>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2" name="TextBox 52"/>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53" name="TextBox 53"/>
          <p:cNvSpPr txBox="1"/>
          <p:nvPr/>
        </p:nvSpPr>
        <p:spPr>
          <a:xfrm>
            <a:off x="8487805" y="8489155"/>
            <a:ext cx="849150" cy="554080"/>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05</a:t>
            </a:r>
          </a:p>
        </p:txBody>
      </p:sp>
      <p:sp>
        <p:nvSpPr>
          <p:cNvPr id="54" name="Freeform 5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9"/>
            <a:stretch>
              <a:fillRect r="-3565" b="-51879"/>
            </a:stretch>
          </a:blipFill>
        </p:spPr>
        <p:txBody>
          <a:bodyPr/>
          <a:lstStyle/>
          <a:p>
            <a:endParaRPr lang="tr-TR"/>
          </a:p>
        </p:txBody>
      </p:sp>
      <p:sp>
        <p:nvSpPr>
          <p:cNvPr id="55" name="TextBox 5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2195452"/>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RFID card systems are often misused or forgotten.</a:t>
            </a:r>
          </a:p>
        </p:txBody>
      </p:sp>
      <p:sp>
        <p:nvSpPr>
          <p:cNvPr id="25" name="TextBox 25"/>
          <p:cNvSpPr txBox="1"/>
          <p:nvPr/>
        </p:nvSpPr>
        <p:spPr>
          <a:xfrm>
            <a:off x="7155066" y="6967095"/>
            <a:ext cx="3875792" cy="76648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Our project replaces RFID cards with a face recognition-based entry system using a live camera.</a:t>
            </a:r>
          </a:p>
        </p:txBody>
      </p:sp>
      <p:sp>
        <p:nvSpPr>
          <p:cNvPr id="26" name="TextBox 26"/>
          <p:cNvSpPr txBox="1"/>
          <p:nvPr/>
        </p:nvSpPr>
        <p:spPr>
          <a:xfrm>
            <a:off x="12423065" y="6967095"/>
            <a:ext cx="3875792" cy="1023659"/>
          </a:xfrm>
          <a:prstGeom prst="rect">
            <a:avLst/>
          </a:prstGeom>
        </p:spPr>
        <p:txBody>
          <a:bodyPr lIns="0" tIns="0" rIns="0" bIns="0" rtlCol="0" anchor="t">
            <a:spAutoFit/>
          </a:bodyPr>
          <a:lstStyle/>
          <a:p>
            <a:pPr marL="282685" lvl="1" indent="-141343" algn="l">
              <a:lnSpc>
                <a:spcPts val="2060"/>
              </a:lnSpc>
              <a:buFont typeface="Arial"/>
              <a:buChar char="•"/>
            </a:pPr>
            <a:r>
              <a:rPr lang="en-US" sz="1309">
                <a:solidFill>
                  <a:srgbClr val="F7F7F8"/>
                </a:solidFill>
                <a:latin typeface="Poppins"/>
                <a:ea typeface="Poppins"/>
                <a:cs typeface="Poppins"/>
                <a:sym typeface="Poppins"/>
              </a:rPr>
              <a:t>Improve security</a:t>
            </a:r>
          </a:p>
          <a:p>
            <a:pPr marL="282685" lvl="1" indent="-141343" algn="l">
              <a:lnSpc>
                <a:spcPts val="2060"/>
              </a:lnSpc>
              <a:buFont typeface="Arial"/>
              <a:buChar char="•"/>
            </a:pPr>
            <a:r>
              <a:rPr lang="en-US" sz="1309">
                <a:solidFill>
                  <a:srgbClr val="F7F7F8"/>
                </a:solidFill>
                <a:latin typeface="Poppins"/>
                <a:ea typeface="Poppins"/>
                <a:cs typeface="Poppins"/>
                <a:sym typeface="Poppins"/>
              </a:rPr>
              <a:t>Reduce administrative overhead</a:t>
            </a:r>
          </a:p>
          <a:p>
            <a:pPr marL="282685" lvl="1" indent="-141343" algn="l">
              <a:lnSpc>
                <a:spcPts val="2060"/>
              </a:lnSpc>
              <a:buFont typeface="Arial"/>
              <a:buChar char="•"/>
            </a:pPr>
            <a:r>
              <a:rPr lang="en-US" sz="1309">
                <a:solidFill>
                  <a:srgbClr val="F7F7F8"/>
                </a:solidFill>
                <a:latin typeface="Poppins"/>
                <a:ea typeface="Poppins"/>
                <a:cs typeface="Poppins"/>
                <a:sym typeface="Poppins"/>
              </a:rPr>
              <a:t>Increase convenience for employees</a:t>
            </a:r>
          </a:p>
          <a:p>
            <a:pPr algn="l">
              <a:lnSpc>
                <a:spcPts val="2060"/>
              </a:lnSpc>
            </a:pPr>
            <a:endParaRPr lang="en-US" sz="1309">
              <a:solidFill>
                <a:srgbClr val="F7F7F8"/>
              </a:solidFill>
              <a:latin typeface="Poppins"/>
              <a:ea typeface="Poppins"/>
              <a:cs typeface="Poppins"/>
              <a:sym typeface="Poppins"/>
            </a:endParaRP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Problem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Solution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Motivation</a:t>
            </a:r>
          </a:p>
        </p:txBody>
      </p:sp>
      <p:sp>
        <p:nvSpPr>
          <p:cNvPr id="30" name="TextBox 30"/>
          <p:cNvSpPr txBox="1"/>
          <p:nvPr/>
        </p:nvSpPr>
        <p:spPr>
          <a:xfrm>
            <a:off x="1076524" y="1881255"/>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Project Overview and Motivation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014767"/>
            <a:ext cx="12534863"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Chosen SDLC Methodology</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Method Used</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Why</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3087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Waterfall Model</a:t>
            </a:r>
          </a:p>
        </p:txBody>
      </p:sp>
      <p:sp>
        <p:nvSpPr>
          <p:cNvPr id="9" name="TextBox 9"/>
          <p:cNvSpPr txBox="1"/>
          <p:nvPr/>
        </p:nvSpPr>
        <p:spPr>
          <a:xfrm>
            <a:off x="9978072" y="5943805"/>
            <a:ext cx="5717255" cy="16041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Clear, linear phases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Best suited for an academic project with fixed scope and timeline</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Allowed systematic progress from analysis → design → implementation → testing</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2087030"/>
            <a:chOff x="0" y="0"/>
            <a:chExt cx="2249203" cy="524870"/>
          </a:xfrm>
        </p:grpSpPr>
        <p:sp>
          <p:nvSpPr>
            <p:cNvPr id="7" name="Freeform 7"/>
            <p:cNvSpPr/>
            <p:nvPr/>
          </p:nvSpPr>
          <p:spPr>
            <a:xfrm>
              <a:off x="0" y="0"/>
              <a:ext cx="2249203" cy="524870"/>
            </a:xfrm>
            <a:custGeom>
              <a:avLst/>
              <a:gdLst/>
              <a:ahLst/>
              <a:cxnLst/>
              <a:rect l="l" t="t" r="r" b="b"/>
              <a:pathLst>
                <a:path w="2249203" h="524870">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53445"/>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A2InnoWave Company / Dr. Atilla Ayral</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Customer</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16147" y="2930051"/>
            <a:ext cx="8943455" cy="1592207"/>
            <a:chOff x="0" y="0"/>
            <a:chExt cx="2249203" cy="400427"/>
          </a:xfrm>
        </p:grpSpPr>
        <p:sp>
          <p:nvSpPr>
            <p:cNvPr id="16" name="Freeform 16"/>
            <p:cNvSpPr/>
            <p:nvPr/>
          </p:nvSpPr>
          <p:spPr>
            <a:xfrm>
              <a:off x="0" y="0"/>
              <a:ext cx="2249203" cy="400427"/>
            </a:xfrm>
            <a:custGeom>
              <a:avLst/>
              <a:gdLst/>
              <a:ahLst/>
              <a:cxnLst/>
              <a:rect l="l" t="t" r="r" b="b"/>
              <a:pathLst>
                <a:path w="2249203" h="400427">
                  <a:moveTo>
                    <a:pt x="14716" y="0"/>
                  </a:moveTo>
                  <a:lnTo>
                    <a:pt x="2234487" y="0"/>
                  </a:lnTo>
                  <a:cubicBezTo>
                    <a:pt x="2238390" y="0"/>
                    <a:pt x="2242133" y="1550"/>
                    <a:pt x="2244893" y="4310"/>
                  </a:cubicBezTo>
                  <a:cubicBezTo>
                    <a:pt x="2247653" y="7070"/>
                    <a:pt x="2249203" y="10813"/>
                    <a:pt x="2249203" y="14716"/>
                  </a:cubicBezTo>
                  <a:lnTo>
                    <a:pt x="2249203" y="385711"/>
                  </a:lnTo>
                  <a:cubicBezTo>
                    <a:pt x="2249203" y="389614"/>
                    <a:pt x="2247653" y="393357"/>
                    <a:pt x="2244893" y="396116"/>
                  </a:cubicBezTo>
                  <a:cubicBezTo>
                    <a:pt x="2242133" y="398876"/>
                    <a:pt x="2238390" y="400427"/>
                    <a:pt x="2234487" y="400427"/>
                  </a:cubicBezTo>
                  <a:lnTo>
                    <a:pt x="14716" y="400427"/>
                  </a:lnTo>
                  <a:cubicBezTo>
                    <a:pt x="10813" y="400427"/>
                    <a:pt x="7070" y="398876"/>
                    <a:pt x="4310" y="396116"/>
                  </a:cubicBezTo>
                  <a:cubicBezTo>
                    <a:pt x="1550" y="393357"/>
                    <a:pt x="0" y="389614"/>
                    <a:pt x="0" y="385711"/>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429002"/>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364703" y="3076798"/>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378798" y="3742584"/>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Direct interview, task journal, use case development</a:t>
            </a:r>
          </a:p>
        </p:txBody>
      </p:sp>
      <p:sp>
        <p:nvSpPr>
          <p:cNvPr id="22" name="TextBox 22"/>
          <p:cNvSpPr txBox="1"/>
          <p:nvPr/>
        </p:nvSpPr>
        <p:spPr>
          <a:xfrm>
            <a:off x="9378798" y="3170319"/>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Gathering Method</a:t>
            </a:r>
          </a:p>
        </p:txBody>
      </p:sp>
      <p:sp>
        <p:nvSpPr>
          <p:cNvPr id="23" name="TextBox 23"/>
          <p:cNvSpPr txBox="1"/>
          <p:nvPr/>
        </p:nvSpPr>
        <p:spPr>
          <a:xfrm>
            <a:off x="8326556" y="318470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326556" y="4598459"/>
            <a:ext cx="8943455" cy="2424467"/>
            <a:chOff x="0" y="0"/>
            <a:chExt cx="2249203" cy="609733"/>
          </a:xfrm>
        </p:grpSpPr>
        <p:sp>
          <p:nvSpPr>
            <p:cNvPr id="25" name="Freeform 25"/>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475112" y="474520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489207" y="5410991"/>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Eliminate use of RFID cards</a:t>
            </a:r>
          </a:p>
          <a:p>
            <a:pPr marL="345439" lvl="1" indent="-172720" algn="l">
              <a:lnSpc>
                <a:spcPts val="2577"/>
              </a:lnSpc>
              <a:buFont typeface="Arial"/>
              <a:buChar char="•"/>
            </a:pPr>
            <a:r>
              <a:rPr lang="en-US" sz="1599">
                <a:solidFill>
                  <a:srgbClr val="F7F7F8"/>
                </a:solidFill>
                <a:latin typeface="Poppins"/>
                <a:ea typeface="Poppins"/>
                <a:cs typeface="Poppins"/>
                <a:sym typeface="Poppins"/>
              </a:rPr>
              <a:t>Automate entry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Secure face-based verification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access for managing users</a:t>
            </a:r>
          </a:p>
          <a:p>
            <a:pPr algn="l">
              <a:lnSpc>
                <a:spcPts val="2577"/>
              </a:lnSpc>
            </a:pPr>
            <a:endParaRPr lang="en-US" sz="1599">
              <a:solidFill>
                <a:srgbClr val="F7F7F8"/>
              </a:solidFill>
              <a:latin typeface="Poppins"/>
              <a:ea typeface="Poppins"/>
              <a:cs typeface="Poppins"/>
              <a:sym typeface="Poppins"/>
            </a:endParaRPr>
          </a:p>
        </p:txBody>
      </p:sp>
      <p:sp>
        <p:nvSpPr>
          <p:cNvPr id="31" name="TextBox 31"/>
          <p:cNvSpPr txBox="1"/>
          <p:nvPr/>
        </p:nvSpPr>
        <p:spPr>
          <a:xfrm>
            <a:off x="9489207" y="4838726"/>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Key Needs Identified</a:t>
            </a:r>
          </a:p>
        </p:txBody>
      </p:sp>
      <p:sp>
        <p:nvSpPr>
          <p:cNvPr id="32" name="TextBox 32"/>
          <p:cNvSpPr txBox="1"/>
          <p:nvPr/>
        </p:nvSpPr>
        <p:spPr>
          <a:xfrm>
            <a:off x="8436965" y="48531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sp>
        <p:nvSpPr>
          <p:cNvPr id="33" name="TextBox 33"/>
          <p:cNvSpPr txBox="1"/>
          <p:nvPr/>
        </p:nvSpPr>
        <p:spPr>
          <a:xfrm>
            <a:off x="1210581" y="2261874"/>
            <a:ext cx="6510947" cy="3037839"/>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Requirements Gathering &amp; Analysis</a:t>
            </a:r>
          </a:p>
        </p:txBody>
      </p:sp>
      <p:sp>
        <p:nvSpPr>
          <p:cNvPr id="34" name="Freeform 34"/>
          <p:cNvSpPr/>
          <p:nvPr/>
        </p:nvSpPr>
        <p:spPr>
          <a:xfrm>
            <a:off x="17397727" y="714060"/>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35" name="Freeform 3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36" name="Freeform 36"/>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7" name="TextBox 37"/>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2910080" y="-2052275"/>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34516" y="3770381"/>
            <a:ext cx="15618968" cy="1796131"/>
            <a:chOff x="0" y="0"/>
            <a:chExt cx="4013778" cy="461572"/>
          </a:xfrm>
        </p:grpSpPr>
        <p:sp>
          <p:nvSpPr>
            <p:cNvPr id="5" name="Freeform 5"/>
            <p:cNvSpPr/>
            <p:nvPr/>
          </p:nvSpPr>
          <p:spPr>
            <a:xfrm>
              <a:off x="0" y="0"/>
              <a:ext cx="4013778" cy="461572"/>
            </a:xfrm>
            <a:custGeom>
              <a:avLst/>
              <a:gdLst/>
              <a:ahLst/>
              <a:cxnLst/>
              <a:rect l="l" t="t" r="r" b="b"/>
              <a:pathLst>
                <a:path w="4013778" h="461572">
                  <a:moveTo>
                    <a:pt x="8426" y="0"/>
                  </a:moveTo>
                  <a:lnTo>
                    <a:pt x="4005351" y="0"/>
                  </a:lnTo>
                  <a:cubicBezTo>
                    <a:pt x="4010005" y="0"/>
                    <a:pt x="4013778" y="3773"/>
                    <a:pt x="4013778" y="8426"/>
                  </a:cubicBezTo>
                  <a:lnTo>
                    <a:pt x="4013778" y="453145"/>
                  </a:lnTo>
                  <a:cubicBezTo>
                    <a:pt x="4013778" y="455380"/>
                    <a:pt x="4012890" y="457523"/>
                    <a:pt x="4011310" y="459104"/>
                  </a:cubicBezTo>
                  <a:cubicBezTo>
                    <a:pt x="4009730" y="460684"/>
                    <a:pt x="4007586" y="461572"/>
                    <a:pt x="4005351" y="461572"/>
                  </a:cubicBezTo>
                  <a:lnTo>
                    <a:pt x="8426" y="461572"/>
                  </a:lnTo>
                  <a:cubicBezTo>
                    <a:pt x="3773" y="461572"/>
                    <a:pt x="0" y="457799"/>
                    <a:pt x="0" y="45314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4013778" cy="490147"/>
            </a:xfrm>
            <a:prstGeom prst="rect">
              <a:avLst/>
            </a:prstGeom>
          </p:spPr>
          <p:txBody>
            <a:bodyPr lIns="50800" tIns="50800" rIns="50800" bIns="50800" rtlCol="0" anchor="ctr"/>
            <a:lstStyle/>
            <a:p>
              <a:pPr algn="ctr">
                <a:lnSpc>
                  <a:spcPts val="2377"/>
                </a:lnSpc>
              </a:pPr>
              <a:endParaRPr/>
            </a:p>
          </p:txBody>
        </p:sp>
      </p:grpSp>
      <p:sp>
        <p:nvSpPr>
          <p:cNvPr id="7" name="TextBox 7"/>
          <p:cNvSpPr txBox="1"/>
          <p:nvPr/>
        </p:nvSpPr>
        <p:spPr>
          <a:xfrm>
            <a:off x="7955429" y="3974090"/>
            <a:ext cx="8998055" cy="180152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Capture face from camera</a:t>
            </a:r>
          </a:p>
          <a:p>
            <a:pPr marL="388620" lvl="1" indent="-194310" algn="l">
              <a:lnSpc>
                <a:spcPts val="2899"/>
              </a:lnSpc>
              <a:buFont typeface="Arial"/>
              <a:buChar char="•"/>
            </a:pPr>
            <a:r>
              <a:rPr lang="en-US" sz="1800">
                <a:solidFill>
                  <a:srgbClr val="F7F7F8"/>
                </a:solidFill>
                <a:latin typeface="Poppins"/>
                <a:ea typeface="Poppins"/>
                <a:cs typeface="Poppins"/>
                <a:sym typeface="Poppins"/>
              </a:rPr>
              <a:t>Match with stored data</a:t>
            </a:r>
          </a:p>
          <a:p>
            <a:pPr marL="388620" lvl="1" indent="-194310" algn="l">
              <a:lnSpc>
                <a:spcPts val="2899"/>
              </a:lnSpc>
              <a:buFont typeface="Arial"/>
              <a:buChar char="•"/>
            </a:pPr>
            <a:r>
              <a:rPr lang="en-US" sz="1800">
                <a:solidFill>
                  <a:srgbClr val="F7F7F8"/>
                </a:solidFill>
                <a:latin typeface="Poppins"/>
                <a:ea typeface="Poppins"/>
                <a:cs typeface="Poppins"/>
                <a:sym typeface="Poppins"/>
              </a:rPr>
              <a:t>Grant/deny access and log it</a:t>
            </a:r>
          </a:p>
          <a:p>
            <a:pPr marL="388620" lvl="1" indent="-194310" algn="l">
              <a:lnSpc>
                <a:spcPts val="2899"/>
              </a:lnSpc>
              <a:buFont typeface="Arial"/>
              <a:buChar char="•"/>
            </a:pPr>
            <a:r>
              <a:rPr lang="en-US" sz="1800">
                <a:solidFill>
                  <a:srgbClr val="F7F7F8"/>
                </a:solidFill>
                <a:latin typeface="Poppins"/>
                <a:ea typeface="Poppins"/>
                <a:cs typeface="Poppins"/>
                <a:sym typeface="Poppins"/>
              </a:rPr>
              <a:t>Admin can add/delete users</a:t>
            </a:r>
          </a:p>
          <a:p>
            <a:pPr algn="l">
              <a:lnSpc>
                <a:spcPts val="2899"/>
              </a:lnSpc>
            </a:pPr>
            <a:endParaRPr lang="en-US" sz="1800">
              <a:solidFill>
                <a:srgbClr val="F7F7F8"/>
              </a:solidFill>
              <a:latin typeface="Poppins"/>
              <a:ea typeface="Poppins"/>
              <a:cs typeface="Poppins"/>
              <a:sym typeface="Poppins"/>
            </a:endParaRPr>
          </a:p>
        </p:txBody>
      </p:sp>
      <p:sp>
        <p:nvSpPr>
          <p:cNvPr id="8" name="TextBox 8"/>
          <p:cNvSpPr txBox="1"/>
          <p:nvPr/>
        </p:nvSpPr>
        <p:spPr>
          <a:xfrm>
            <a:off x="2018749" y="4226804"/>
            <a:ext cx="4664678"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Functional Requirements</a:t>
            </a:r>
          </a:p>
        </p:txBody>
      </p:sp>
      <p:grpSp>
        <p:nvGrpSpPr>
          <p:cNvPr id="9" name="Group 9"/>
          <p:cNvGrpSpPr/>
          <p:nvPr/>
        </p:nvGrpSpPr>
        <p:grpSpPr>
          <a:xfrm>
            <a:off x="1334516" y="5952124"/>
            <a:ext cx="15618968" cy="1590044"/>
            <a:chOff x="0" y="0"/>
            <a:chExt cx="4013778" cy="408611"/>
          </a:xfrm>
        </p:grpSpPr>
        <p:sp>
          <p:nvSpPr>
            <p:cNvPr id="10" name="Freeform 10"/>
            <p:cNvSpPr/>
            <p:nvPr/>
          </p:nvSpPr>
          <p:spPr>
            <a:xfrm>
              <a:off x="0" y="0"/>
              <a:ext cx="4013778" cy="408611"/>
            </a:xfrm>
            <a:custGeom>
              <a:avLst/>
              <a:gdLst/>
              <a:ahLst/>
              <a:cxnLst/>
              <a:rect l="l" t="t" r="r" b="b"/>
              <a:pathLst>
                <a:path w="4013778" h="408611">
                  <a:moveTo>
                    <a:pt x="8426" y="0"/>
                  </a:moveTo>
                  <a:lnTo>
                    <a:pt x="4005351" y="0"/>
                  </a:lnTo>
                  <a:cubicBezTo>
                    <a:pt x="4010005" y="0"/>
                    <a:pt x="4013778" y="3773"/>
                    <a:pt x="4013778" y="8426"/>
                  </a:cubicBezTo>
                  <a:lnTo>
                    <a:pt x="4013778" y="400185"/>
                  </a:lnTo>
                  <a:cubicBezTo>
                    <a:pt x="4013778" y="404838"/>
                    <a:pt x="4010005" y="408611"/>
                    <a:pt x="4005351" y="408611"/>
                  </a:cubicBezTo>
                  <a:lnTo>
                    <a:pt x="8426" y="408611"/>
                  </a:lnTo>
                  <a:cubicBezTo>
                    <a:pt x="3773" y="408611"/>
                    <a:pt x="0" y="404838"/>
                    <a:pt x="0" y="40018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1" name="TextBox 11"/>
            <p:cNvSpPr txBox="1"/>
            <p:nvPr/>
          </p:nvSpPr>
          <p:spPr>
            <a:xfrm>
              <a:off x="0" y="-28575"/>
              <a:ext cx="4013778" cy="437186"/>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7955429" y="6102598"/>
            <a:ext cx="8998055" cy="143957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Face detection in &lt;2 seconds</a:t>
            </a:r>
          </a:p>
          <a:p>
            <a:pPr marL="388620" lvl="1" indent="-194310" algn="l">
              <a:lnSpc>
                <a:spcPts val="2899"/>
              </a:lnSpc>
              <a:buFont typeface="Arial"/>
              <a:buChar char="•"/>
            </a:pPr>
            <a:r>
              <a:rPr lang="en-US" sz="1800">
                <a:solidFill>
                  <a:srgbClr val="F7F7F8"/>
                </a:solidFill>
                <a:latin typeface="Poppins"/>
                <a:ea typeface="Poppins"/>
                <a:cs typeface="Poppins"/>
                <a:sym typeface="Poppins"/>
              </a:rPr>
              <a:t>Secure, offline-capable system</a:t>
            </a:r>
          </a:p>
          <a:p>
            <a:pPr marL="388620" lvl="1" indent="-194310" algn="l">
              <a:lnSpc>
                <a:spcPts val="2899"/>
              </a:lnSpc>
              <a:buFont typeface="Arial"/>
              <a:buChar char="•"/>
            </a:pPr>
            <a:r>
              <a:rPr lang="en-US" sz="1800">
                <a:solidFill>
                  <a:srgbClr val="F7F7F8"/>
                </a:solidFill>
                <a:latin typeface="Poppins"/>
                <a:ea typeface="Poppins"/>
                <a:cs typeface="Poppins"/>
                <a:sym typeface="Poppins"/>
              </a:rPr>
              <a:t>Usable with minimal training</a:t>
            </a:r>
          </a:p>
          <a:p>
            <a:pPr algn="l">
              <a:lnSpc>
                <a:spcPts val="2899"/>
              </a:lnSpc>
            </a:pPr>
            <a:endParaRPr lang="en-US" sz="1800">
              <a:solidFill>
                <a:srgbClr val="F7F7F8"/>
              </a:solidFill>
              <a:latin typeface="Poppins"/>
              <a:ea typeface="Poppins"/>
              <a:cs typeface="Poppins"/>
              <a:sym typeface="Poppins"/>
            </a:endParaRPr>
          </a:p>
        </p:txBody>
      </p:sp>
      <p:sp>
        <p:nvSpPr>
          <p:cNvPr id="13" name="TextBox 13"/>
          <p:cNvSpPr txBox="1"/>
          <p:nvPr/>
        </p:nvSpPr>
        <p:spPr>
          <a:xfrm>
            <a:off x="2142683" y="6414997"/>
            <a:ext cx="4856867"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Non-Functional Requirements</a:t>
            </a:r>
          </a:p>
        </p:txBody>
      </p:sp>
      <p:sp>
        <p:nvSpPr>
          <p:cNvPr id="14" name="TextBox 14"/>
          <p:cNvSpPr txBox="1"/>
          <p:nvPr/>
        </p:nvSpPr>
        <p:spPr>
          <a:xfrm>
            <a:off x="1334516" y="1961548"/>
            <a:ext cx="15924784" cy="932782"/>
          </a:xfrm>
          <a:prstGeom prst="rect">
            <a:avLst/>
          </a:prstGeom>
        </p:spPr>
        <p:txBody>
          <a:bodyPr lIns="0" tIns="0" rIns="0" bIns="0" rtlCol="0" anchor="t">
            <a:spAutoFit/>
          </a:bodyPr>
          <a:lstStyle/>
          <a:p>
            <a:pPr algn="l">
              <a:lnSpc>
                <a:spcPts val="7487"/>
              </a:lnSpc>
            </a:pPr>
            <a:r>
              <a:rPr lang="en-US" sz="5985" spc="65">
                <a:solidFill>
                  <a:srgbClr val="F7F7F8"/>
                </a:solidFill>
                <a:latin typeface="Canva Sans"/>
                <a:ea typeface="Canva Sans"/>
                <a:cs typeface="Canva Sans"/>
                <a:sym typeface="Canva Sans"/>
              </a:rPr>
              <a:t>Software Requirements Specification</a:t>
            </a:r>
          </a:p>
        </p:txBody>
      </p:sp>
      <p:grpSp>
        <p:nvGrpSpPr>
          <p:cNvPr id="15" name="Group 15"/>
          <p:cNvGrpSpPr/>
          <p:nvPr/>
        </p:nvGrpSpPr>
        <p:grpSpPr>
          <a:xfrm>
            <a:off x="0" y="10012724"/>
            <a:ext cx="18288000" cy="274276"/>
            <a:chOff x="0" y="0"/>
            <a:chExt cx="4816593" cy="72237"/>
          </a:xfrm>
        </p:grpSpPr>
        <p:sp>
          <p:nvSpPr>
            <p:cNvPr id="16" name="Freeform 16"/>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7" name="TextBox 17"/>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1515830"/>
            <a:ext cx="181881" cy="332964"/>
          </a:xfrm>
          <a:custGeom>
            <a:avLst/>
            <a:gdLst/>
            <a:ahLst/>
            <a:cxnLst/>
            <a:rect l="l" t="t" r="r" b="b"/>
            <a:pathLst>
              <a:path w="181881" h="332964">
                <a:moveTo>
                  <a:pt x="0" y="0"/>
                </a:moveTo>
                <a:lnTo>
                  <a:pt x="181881" y="0"/>
                </a:lnTo>
                <a:lnTo>
                  <a:pt x="181881" y="332963"/>
                </a:lnTo>
                <a:lnTo>
                  <a:pt x="0" y="332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Includes FaceRecognition, AccessControl, Employee, AccessLog, DatabaseManager</a:t>
            </a:r>
          </a:p>
        </p:txBody>
      </p:sp>
      <p:sp>
        <p:nvSpPr>
          <p:cNvPr id="25" name="TextBox 25"/>
          <p:cNvSpPr txBox="1"/>
          <p:nvPr/>
        </p:nvSpPr>
        <p:spPr>
          <a:xfrm>
            <a:off x="7155066" y="6967095"/>
            <a:ext cx="3875792" cy="25213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Each class is responsible for a specific task</a:t>
            </a:r>
          </a:p>
        </p:txBody>
      </p:sp>
      <p:sp>
        <p:nvSpPr>
          <p:cNvPr id="26" name="TextBox 26"/>
          <p:cNvSpPr txBox="1"/>
          <p:nvPr/>
        </p:nvSpPr>
        <p:spPr>
          <a:xfrm>
            <a:off x="12423065"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Camera → Recognition → Access decision → Logging</a:t>
            </a: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UML Class Diagram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Modular Design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Data Flow</a:t>
            </a:r>
          </a:p>
        </p:txBody>
      </p:sp>
      <p:sp>
        <p:nvSpPr>
          <p:cNvPr id="30" name="TextBox 30"/>
          <p:cNvSpPr txBox="1"/>
          <p:nvPr/>
        </p:nvSpPr>
        <p:spPr>
          <a:xfrm>
            <a:off x="715176" y="1991679"/>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 System and Software Design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2702767"/>
            <a:chOff x="0" y="0"/>
            <a:chExt cx="2249203" cy="679723"/>
          </a:xfrm>
        </p:grpSpPr>
        <p:sp>
          <p:nvSpPr>
            <p:cNvPr id="7" name="Freeform 7"/>
            <p:cNvSpPr/>
            <p:nvPr/>
          </p:nvSpPr>
          <p:spPr>
            <a:xfrm>
              <a:off x="0" y="0"/>
              <a:ext cx="2249203" cy="679723"/>
            </a:xfrm>
            <a:custGeom>
              <a:avLst/>
              <a:gdLst/>
              <a:ahLst/>
              <a:cxnLst/>
              <a:rect l="l" t="t" r="r" b="b"/>
              <a:pathLst>
                <a:path w="2249203" h="679723">
                  <a:moveTo>
                    <a:pt x="14716" y="0"/>
                  </a:moveTo>
                  <a:lnTo>
                    <a:pt x="2234487" y="0"/>
                  </a:lnTo>
                  <a:cubicBezTo>
                    <a:pt x="2238390" y="0"/>
                    <a:pt x="2242133" y="1550"/>
                    <a:pt x="2244893" y="4310"/>
                  </a:cubicBezTo>
                  <a:cubicBezTo>
                    <a:pt x="2247653" y="7070"/>
                    <a:pt x="2249203" y="10813"/>
                    <a:pt x="2249203" y="14716"/>
                  </a:cubicBezTo>
                  <a:lnTo>
                    <a:pt x="2249203" y="665007"/>
                  </a:lnTo>
                  <a:cubicBezTo>
                    <a:pt x="2249203" y="668910"/>
                    <a:pt x="2247653" y="672653"/>
                    <a:pt x="2244893" y="675413"/>
                  </a:cubicBezTo>
                  <a:cubicBezTo>
                    <a:pt x="2242133" y="678173"/>
                    <a:pt x="2238390" y="679723"/>
                    <a:pt x="2234487" y="679723"/>
                  </a:cubicBezTo>
                  <a:lnTo>
                    <a:pt x="14716" y="679723"/>
                  </a:lnTo>
                  <a:cubicBezTo>
                    <a:pt x="10813" y="679723"/>
                    <a:pt x="7070" y="678173"/>
                    <a:pt x="4310" y="675413"/>
                  </a:cubicBezTo>
                  <a:cubicBezTo>
                    <a:pt x="1550" y="672653"/>
                    <a:pt x="0" y="668910"/>
                    <a:pt x="0" y="66500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708298"/>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Python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OpenCV</a:t>
            </a:r>
          </a:p>
          <a:p>
            <a:pPr marL="345439" lvl="1" indent="-172720" algn="l">
              <a:lnSpc>
                <a:spcPts val="2577"/>
              </a:lnSpc>
              <a:buFont typeface="Arial"/>
              <a:buChar char="•"/>
            </a:pPr>
            <a:r>
              <a:rPr lang="en-US" sz="1599">
                <a:solidFill>
                  <a:srgbClr val="F7F7F8"/>
                </a:solidFill>
                <a:latin typeface="Poppins"/>
                <a:ea typeface="Poppins"/>
                <a:cs typeface="Poppins"/>
                <a:sym typeface="Poppins"/>
              </a:rPr>
              <a:t>face_recognition / InsightFace</a:t>
            </a:r>
          </a:p>
          <a:p>
            <a:pPr marL="345439" lvl="1" indent="-172720" algn="l">
              <a:lnSpc>
                <a:spcPts val="2577"/>
              </a:lnSpc>
              <a:buFont typeface="Arial"/>
              <a:buChar char="•"/>
            </a:pPr>
            <a:r>
              <a:rPr lang="en-US" sz="1599">
                <a:solidFill>
                  <a:srgbClr val="F7F7F8"/>
                </a:solidFill>
                <a:latin typeface="Poppins"/>
                <a:ea typeface="Poppins"/>
                <a:cs typeface="Poppins"/>
                <a:sym typeface="Poppins"/>
              </a:rPr>
              <a:t>SQLite</a:t>
            </a:r>
          </a:p>
          <a:p>
            <a:pPr marL="345439" lvl="1" indent="-172720" algn="l">
              <a:lnSpc>
                <a:spcPts val="2577"/>
              </a:lnSpc>
              <a:buFont typeface="Arial"/>
              <a:buChar char="•"/>
            </a:pPr>
            <a:r>
              <a:rPr lang="en-US" sz="1599">
                <a:solidFill>
                  <a:srgbClr val="F7F7F8"/>
                </a:solidFill>
                <a:latin typeface="Poppins"/>
                <a:ea typeface="Poppins"/>
                <a:cs typeface="Poppins"/>
                <a:sym typeface="Poppins"/>
              </a:rPr>
              <a:t>Django (admin interface)</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Technologies Used</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4699383"/>
            <a:ext cx="8943455" cy="2424467"/>
            <a:chOff x="0" y="0"/>
            <a:chExt cx="2249203" cy="609733"/>
          </a:xfrm>
        </p:grpSpPr>
        <p:sp>
          <p:nvSpPr>
            <p:cNvPr id="16" name="Freeform 16"/>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64401" y="4846130"/>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5511916"/>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main.py – Live detection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tests.py – Unit testing framework</a:t>
            </a:r>
          </a:p>
          <a:p>
            <a:pPr marL="345439" lvl="1" indent="-172720" algn="l">
              <a:lnSpc>
                <a:spcPts val="2577"/>
              </a:lnSpc>
              <a:buFont typeface="Arial"/>
              <a:buChar char="•"/>
            </a:pPr>
            <a:r>
              <a:rPr lang="en-US" sz="1599">
                <a:solidFill>
                  <a:srgbClr val="F7F7F8"/>
                </a:solidFill>
                <a:latin typeface="Poppins"/>
                <a:ea typeface="Poppins"/>
                <a:cs typeface="Poppins"/>
                <a:sym typeface="Poppins"/>
              </a:rPr>
              <a:t>db.sqlite3 – Logging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 – Face image storage</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78496" y="4939651"/>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Modules Built</a:t>
            </a:r>
          </a:p>
        </p:txBody>
      </p:sp>
      <p:sp>
        <p:nvSpPr>
          <p:cNvPr id="23" name="TextBox 23"/>
          <p:cNvSpPr txBox="1"/>
          <p:nvPr/>
        </p:nvSpPr>
        <p:spPr>
          <a:xfrm>
            <a:off x="8426254" y="49540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Implementation Phase</a:t>
            </a:r>
          </a:p>
        </p:txBody>
      </p:sp>
      <p:sp>
        <p:nvSpPr>
          <p:cNvPr id="25" name="Freeform 25"/>
          <p:cNvSpPr/>
          <p:nvPr/>
        </p:nvSpPr>
        <p:spPr>
          <a:xfrm>
            <a:off x="17497281" y="695736"/>
            <a:ext cx="181881" cy="332964"/>
          </a:xfrm>
          <a:custGeom>
            <a:avLst/>
            <a:gdLst/>
            <a:ahLst/>
            <a:cxnLst/>
            <a:rect l="l" t="t" r="r" b="b"/>
            <a:pathLst>
              <a:path w="181881" h="332964">
                <a:moveTo>
                  <a:pt x="0" y="0"/>
                </a:moveTo>
                <a:lnTo>
                  <a:pt x="181882" y="0"/>
                </a:lnTo>
                <a:lnTo>
                  <a:pt x="181882"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7" name="Freeform 27"/>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28" name="TextBox 28"/>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1938866"/>
            <a:chOff x="0" y="0"/>
            <a:chExt cx="2249203" cy="487608"/>
          </a:xfrm>
        </p:grpSpPr>
        <p:sp>
          <p:nvSpPr>
            <p:cNvPr id="7" name="Freeform 7"/>
            <p:cNvSpPr/>
            <p:nvPr/>
          </p:nvSpPr>
          <p:spPr>
            <a:xfrm>
              <a:off x="0" y="0"/>
              <a:ext cx="2249203" cy="487608"/>
            </a:xfrm>
            <a:custGeom>
              <a:avLst/>
              <a:gdLst/>
              <a:ahLst/>
              <a:cxnLst/>
              <a:rect l="l" t="t" r="r" b="b"/>
              <a:pathLst>
                <a:path w="2249203" h="487608">
                  <a:moveTo>
                    <a:pt x="14716" y="0"/>
                  </a:moveTo>
                  <a:lnTo>
                    <a:pt x="2234487" y="0"/>
                  </a:lnTo>
                  <a:cubicBezTo>
                    <a:pt x="2238390" y="0"/>
                    <a:pt x="2242133" y="1550"/>
                    <a:pt x="2244893" y="4310"/>
                  </a:cubicBezTo>
                  <a:cubicBezTo>
                    <a:pt x="2247653" y="7070"/>
                    <a:pt x="2249203" y="10813"/>
                    <a:pt x="2249203" y="14716"/>
                  </a:cubicBezTo>
                  <a:lnTo>
                    <a:pt x="2249203" y="472892"/>
                  </a:lnTo>
                  <a:cubicBezTo>
                    <a:pt x="2249203" y="476795"/>
                    <a:pt x="2247653" y="480538"/>
                    <a:pt x="2244893" y="483298"/>
                  </a:cubicBezTo>
                  <a:cubicBezTo>
                    <a:pt x="2242133" y="486058"/>
                    <a:pt x="2238390" y="487608"/>
                    <a:pt x="2234487" y="487608"/>
                  </a:cubicBezTo>
                  <a:lnTo>
                    <a:pt x="14716" y="487608"/>
                  </a:lnTo>
                  <a:cubicBezTo>
                    <a:pt x="10813" y="487608"/>
                    <a:pt x="7070" y="486058"/>
                    <a:pt x="4310" y="483298"/>
                  </a:cubicBezTo>
                  <a:cubicBezTo>
                    <a:pt x="1550" y="480538"/>
                    <a:pt x="0" y="476795"/>
                    <a:pt x="0" y="47289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16183"/>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9642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10 test cases prepared based on functional requirements</a:t>
            </a:r>
          </a:p>
          <a:p>
            <a:pPr marL="345439" lvl="1" indent="-172720" algn="l">
              <a:lnSpc>
                <a:spcPts val="2577"/>
              </a:lnSpc>
              <a:buFont typeface="Arial"/>
              <a:buChar char="•"/>
            </a:pPr>
            <a:r>
              <a:rPr lang="en-US" sz="1599">
                <a:solidFill>
                  <a:srgbClr val="F7F7F8"/>
                </a:solidFill>
                <a:latin typeface="Poppins"/>
                <a:ea typeface="Poppins"/>
                <a:cs typeface="Poppins"/>
                <a:sym typeface="Poppins"/>
              </a:rPr>
              <a:t>Equivalence classes &amp; boundary values defined</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Black-Box Testing</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77699" y="3931266"/>
            <a:ext cx="8943455" cy="2748317"/>
            <a:chOff x="0" y="0"/>
            <a:chExt cx="2249203" cy="691179"/>
          </a:xfrm>
        </p:grpSpPr>
        <p:sp>
          <p:nvSpPr>
            <p:cNvPr id="16" name="Freeform 16"/>
            <p:cNvSpPr/>
            <p:nvPr/>
          </p:nvSpPr>
          <p:spPr>
            <a:xfrm>
              <a:off x="0" y="0"/>
              <a:ext cx="2249203" cy="691179"/>
            </a:xfrm>
            <a:custGeom>
              <a:avLst/>
              <a:gdLst/>
              <a:ahLst/>
              <a:cxnLst/>
              <a:rect l="l" t="t" r="r" b="b"/>
              <a:pathLst>
                <a:path w="2249203" h="691179">
                  <a:moveTo>
                    <a:pt x="14716" y="0"/>
                  </a:moveTo>
                  <a:lnTo>
                    <a:pt x="2234487" y="0"/>
                  </a:lnTo>
                  <a:cubicBezTo>
                    <a:pt x="2238390" y="0"/>
                    <a:pt x="2242133" y="1550"/>
                    <a:pt x="2244893" y="4310"/>
                  </a:cubicBezTo>
                  <a:cubicBezTo>
                    <a:pt x="2247653" y="7070"/>
                    <a:pt x="2249203" y="10813"/>
                    <a:pt x="2249203" y="14716"/>
                  </a:cubicBezTo>
                  <a:lnTo>
                    <a:pt x="2249203" y="676462"/>
                  </a:lnTo>
                  <a:cubicBezTo>
                    <a:pt x="2249203" y="680365"/>
                    <a:pt x="2247653" y="684109"/>
                    <a:pt x="2244893" y="686868"/>
                  </a:cubicBezTo>
                  <a:cubicBezTo>
                    <a:pt x="2242133" y="689628"/>
                    <a:pt x="2238390" y="691179"/>
                    <a:pt x="2234487" y="691179"/>
                  </a:cubicBezTo>
                  <a:lnTo>
                    <a:pt x="14716" y="691179"/>
                  </a:lnTo>
                  <a:cubicBezTo>
                    <a:pt x="10813" y="691179"/>
                    <a:pt x="7070" y="689628"/>
                    <a:pt x="4310" y="686868"/>
                  </a:cubicBezTo>
                  <a:cubicBezTo>
                    <a:pt x="1550" y="684109"/>
                    <a:pt x="0" y="680365"/>
                    <a:pt x="0" y="67646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719754"/>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26254" y="4078013"/>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40349" y="4743799"/>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Face match/no match</a:t>
            </a:r>
          </a:p>
          <a:p>
            <a:pPr marL="345439" lvl="1" indent="-172720" algn="l">
              <a:lnSpc>
                <a:spcPts val="2577"/>
              </a:lnSpc>
              <a:buFont typeface="Arial"/>
              <a:buChar char="•"/>
            </a:pPr>
            <a:r>
              <a:rPr lang="en-US" sz="1599">
                <a:solidFill>
                  <a:srgbClr val="F7F7F8"/>
                </a:solidFill>
                <a:latin typeface="Poppins"/>
                <a:ea typeface="Poppins"/>
                <a:cs typeface="Poppins"/>
                <a:sym typeface="Poppins"/>
              </a:rPr>
              <a:t>Multiple faces</a:t>
            </a:r>
          </a:p>
          <a:p>
            <a:pPr marL="345439" lvl="1" indent="-172720" algn="l">
              <a:lnSpc>
                <a:spcPts val="2577"/>
              </a:lnSpc>
              <a:buFont typeface="Arial"/>
              <a:buChar char="•"/>
            </a:pPr>
            <a:r>
              <a:rPr lang="en-US" sz="1599">
                <a:solidFill>
                  <a:srgbClr val="F7F7F8"/>
                </a:solidFill>
                <a:latin typeface="Poppins"/>
                <a:ea typeface="Poppins"/>
                <a:cs typeface="Poppins"/>
                <a:sym typeface="Poppins"/>
              </a:rPr>
              <a:t>Poor lighting conditions</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Database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uploads</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40349" y="417153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Test Focus</a:t>
            </a:r>
          </a:p>
        </p:txBody>
      </p:sp>
      <p:sp>
        <p:nvSpPr>
          <p:cNvPr id="23" name="TextBox 23"/>
          <p:cNvSpPr txBox="1"/>
          <p:nvPr/>
        </p:nvSpPr>
        <p:spPr>
          <a:xfrm>
            <a:off x="8388107" y="4185923"/>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Testing Strategy</a:t>
            </a:r>
          </a:p>
        </p:txBody>
      </p:sp>
      <p:sp>
        <p:nvSpPr>
          <p:cNvPr id="25" name="Freeform 2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a:off x="759955" y="928087"/>
            <a:ext cx="1426074" cy="666661"/>
          </a:xfrm>
          <a:custGeom>
            <a:avLst/>
            <a:gdLst/>
            <a:ahLst/>
            <a:cxnLst/>
            <a:rect l="l" t="t" r="r" b="b"/>
            <a:pathLst>
              <a:path w="1426074" h="666661">
                <a:moveTo>
                  <a:pt x="0" y="0"/>
                </a:moveTo>
                <a:lnTo>
                  <a:pt x="1426074" y="0"/>
                </a:lnTo>
                <a:lnTo>
                  <a:pt x="1426074" y="666661"/>
                </a:lnTo>
                <a:lnTo>
                  <a:pt x="0" y="666661"/>
                </a:lnTo>
                <a:lnTo>
                  <a:pt x="0" y="0"/>
                </a:lnTo>
                <a:close/>
              </a:path>
            </a:pathLst>
          </a:custGeom>
          <a:blipFill>
            <a:blip r:embed="rId6"/>
            <a:stretch>
              <a:fillRect r="-3565" b="-51879"/>
            </a:stretch>
          </a:blipFill>
        </p:spPr>
        <p:txBody>
          <a:bodyPr/>
          <a:lstStyle/>
          <a:p>
            <a:endParaRPr lang="tr-TR"/>
          </a:p>
        </p:txBody>
      </p:sp>
      <p:sp>
        <p:nvSpPr>
          <p:cNvPr id="27" name="TextBox 27"/>
          <p:cNvSpPr txBox="1"/>
          <p:nvPr/>
        </p:nvSpPr>
        <p:spPr>
          <a:xfrm>
            <a:off x="2186029" y="1101750"/>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1501</Words>
  <Application>Microsoft Office PowerPoint</Application>
  <PresentationFormat>Özel</PresentationFormat>
  <Paragraphs>223</Paragraphs>
  <Slides>14</Slides>
  <Notes>12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14</vt:i4>
      </vt:variant>
    </vt:vector>
  </HeadingPairs>
  <TitlesOfParts>
    <vt:vector size="22" baseType="lpstr">
      <vt:lpstr>Poppins</vt:lpstr>
      <vt:lpstr>Arial</vt:lpstr>
      <vt:lpstr>Montserrat Bold</vt:lpstr>
      <vt:lpstr>Poppins Light</vt:lpstr>
      <vt:lpstr>Canva Sans Bold</vt:lpstr>
      <vt:lpstr>Calibri</vt:lpstr>
      <vt:lpstr>Canva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Recognition-Based Access Control System</dc:title>
  <cp:lastModifiedBy>Ofis365</cp:lastModifiedBy>
  <cp:revision>3</cp:revision>
  <dcterms:created xsi:type="dcterms:W3CDTF">2006-08-16T00:00:00Z</dcterms:created>
  <dcterms:modified xsi:type="dcterms:W3CDTF">2025-05-25T20:03:30Z</dcterms:modified>
  <dc:identifier>DAGnzZpQskY</dc:identifier>
</cp:coreProperties>
</file>